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13"/>
  </p:notesMasterIdLst>
  <p:handoutMasterIdLst>
    <p:handoutMasterId r:id="rId14"/>
  </p:handoutMasterIdLst>
  <p:sldIdLst>
    <p:sldId id="380" r:id="rId3"/>
    <p:sldId id="524" r:id="rId4"/>
    <p:sldId id="521" r:id="rId5"/>
    <p:sldId id="520" r:id="rId6"/>
    <p:sldId id="512" r:id="rId7"/>
    <p:sldId id="515" r:id="rId8"/>
    <p:sldId id="525" r:id="rId9"/>
    <p:sldId id="526" r:id="rId10"/>
    <p:sldId id="527" r:id="rId11"/>
    <p:sldId id="381" r:id="rId12"/>
  </p:sldIdLst>
  <p:sldSz cx="12192000" cy="6858000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6" userDrawn="1">
          <p15:clr>
            <a:srgbClr val="A4A3A4"/>
          </p15:clr>
        </p15:guide>
        <p15:guide id="2" pos="3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овоселова Ольга Александровна" initials="НОА" lastIdx="0" clrIdx="0">
    <p:extLst>
      <p:ext uri="{19B8F6BF-5375-455C-9EA6-DF929625EA0E}">
        <p15:presenceInfo xmlns:p15="http://schemas.microsoft.com/office/powerpoint/2012/main" xmlns="" userId="S-1-5-21-873868826-1121876851-2869906792-455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F497D"/>
    <a:srgbClr val="6A8AC3"/>
    <a:srgbClr val="EE222D"/>
    <a:srgbClr val="FBCED0"/>
    <a:srgbClr val="F8CBAD"/>
    <a:srgbClr val="CBEAEA"/>
    <a:srgbClr val="F7999D"/>
    <a:srgbClr val="D9D9D9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8" autoAdjust="0"/>
    <p:restoredTop sz="90564" autoAdjust="0"/>
  </p:normalViewPr>
  <p:slideViewPr>
    <p:cSldViewPr snapToGrid="0">
      <p:cViewPr>
        <p:scale>
          <a:sx n="73" d="100"/>
          <a:sy n="73" d="100"/>
        </p:scale>
        <p:origin x="-444" y="-192"/>
      </p:cViewPr>
      <p:guideLst>
        <p:guide orient="horz" pos="96"/>
        <p:guide pos="302"/>
      </p:guideLst>
    </p:cSldViewPr>
  </p:slideViewPr>
  <p:outlineViewPr>
    <p:cViewPr>
      <p:scale>
        <a:sx n="33" d="100"/>
        <a:sy n="33" d="100"/>
      </p:scale>
      <p:origin x="0" y="-554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00"/>
    </p:cViewPr>
  </p:sorterViewPr>
  <p:notesViewPr>
    <p:cSldViewPr snapToGrid="0">
      <p:cViewPr varScale="1">
        <p:scale>
          <a:sx n="61" d="100"/>
          <a:sy n="61" d="100"/>
        </p:scale>
        <p:origin x="3245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190826435512172"/>
          <c:y val="4.4919657478769269E-2"/>
          <c:w val="0.75474295574641315"/>
          <c:h val="0.955080342521230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2E4-41D0-BA26-8692DF87A69B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2E4-41D0-BA26-8692DF87A69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2E4-41D0-BA26-8692DF87A69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>
                <a:outerShdw blurRad="63500" sx="102000" sy="102000" algn="ctr" rotWithShape="0">
                  <a:prstClr val="black">
                    <a:alpha val="15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2E4-41D0-BA26-8692DF87A69B}"/>
              </c:ext>
            </c:extLst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2E4-41D0-BA26-8692DF87A6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32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7047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91" y="2"/>
            <a:ext cx="2946400" cy="497047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B7A4D7E9-33AB-4133-A9FC-E548978CBA35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2770"/>
            <a:ext cx="2946400" cy="497047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91" y="9432770"/>
            <a:ext cx="2946400" cy="497047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B767DA17-707D-4878-A761-4C46A3DEEE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1635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216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1"/>
            <a:ext cx="2945659" cy="498216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DB4E0DE6-6EA1-482A-80B0-3AB9A601C7F7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4600"/>
            <a:ext cx="5949950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1605"/>
            <a:ext cx="2945659" cy="498215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31605"/>
            <a:ext cx="2945659" cy="498215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99B3D660-9454-4468-9E5F-F0B21796E9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0103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D660-9454-4468-9E5F-F0B21796E90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609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8C39C-EAE0-43B1-B3B1-2BF6559918A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827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D660-9454-4468-9E5F-F0B21796E90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067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D660-9454-4468-9E5F-F0B21796E900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8892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NUL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6820-338A-4F70-BE84-380D0D3C031E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C134-828A-4825-A64D-9689B6B2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0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6820-338A-4F70-BE84-380D0D3C031E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C134-828A-4825-A64D-9689B6B2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462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6820-338A-4F70-BE84-380D0D3C031E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C134-828A-4825-A64D-9689B6B2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749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6820-338A-4F70-BE84-380D0D3C031E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C134-828A-4825-A64D-9689B6B2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4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6820-338A-4F70-BE84-380D0D3C031E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C134-828A-4825-A64D-9689B6B2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78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6820-338A-4F70-BE84-380D0D3C031E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C134-828A-4825-A64D-9689B6B2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739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6820-338A-4F70-BE84-380D0D3C031E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C134-828A-4825-A64D-9689B6B2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99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6820-338A-4F70-BE84-380D0D3C031E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C134-828A-4825-A64D-9689B6B2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171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6820-338A-4F70-BE84-380D0D3C031E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C134-828A-4825-A64D-9689B6B2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51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6820-338A-4F70-BE84-380D0D3C031E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C134-828A-4825-A64D-9689B6B2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961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6820-338A-4F70-BE84-380D0D3C031E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C134-828A-4825-A64D-9689B6B2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837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товка на 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DED7720-C76E-411F-A964-AA6B8F1E2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257800"/>
            <a:ext cx="12192000" cy="16002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D4EC3F0F-C019-4142-9A92-F65D26094B4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5440" y="258763"/>
            <a:ext cx="447675" cy="833438"/>
          </a:xfrm>
          <a:prstGeom prst="rect">
            <a:avLst/>
          </a:prstGeom>
        </p:spPr>
      </p:pic>
      <p:sp>
        <p:nvSpPr>
          <p:cNvPr id="13" name="Текст 12" descr="текстовый блок с названием презентации на титуле" title="Название презентации — Титул">
            <a:extLst>
              <a:ext uri="{FF2B5EF4-FFF2-40B4-BE49-F238E27FC236}">
                <a16:creationId xmlns="" xmlns:a16="http://schemas.microsoft.com/office/drawing/2014/main" id="{B15F085A-FD81-45CB-8BB2-F891F7EA60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6075" y="1268413"/>
            <a:ext cx="11509375" cy="3779837"/>
          </a:xfrm>
        </p:spPr>
        <p:txBody>
          <a:bodyPr anchor="ctr">
            <a:noAutofit/>
          </a:bodyPr>
          <a:lstStyle>
            <a:lvl1pPr marL="0" indent="0">
              <a:buNone/>
              <a:defRPr>
                <a:latin typeface="PermianSlabSerifTypeface" panose="02000000000000000000" pitchFamily="50" charset="0"/>
              </a:defRPr>
            </a:lvl1pPr>
          </a:lstStyle>
          <a:p>
            <a:r>
              <a:rPr lang="ru-RU" sz="2800" dirty="0">
                <a:latin typeface="PermianSlabSerifTypeface" panose="02000000000000000000" pitchFamily="50" charset="0"/>
              </a:rPr>
              <a:t>Название презентации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E09C13DB-58DE-4DC0-B324-14E7788668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6075" y="5745162"/>
            <a:ext cx="11509375" cy="38383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Докладчик: Фамилия Имя Отчество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="" xmlns:a16="http://schemas.microsoft.com/office/drawing/2014/main" id="{F95E1ABD-8AF4-43F8-92A9-5F4ECC7912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6000" y="6530469"/>
            <a:ext cx="1079451" cy="209551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ru-RU" sz="1000" dirty="0">
                <a:solidFill>
                  <a:schemeClr val="bg1"/>
                </a:solidFill>
                <a:latin typeface="PermianSerifTypeface" panose="02000000000000000000" pitchFamily="50" charset="0"/>
              </a:rPr>
              <a:t>Пермь 2021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="" xmlns:a16="http://schemas.microsoft.com/office/drawing/2014/main" id="{D9197A4A-65F4-4534-98AE-9F66A62BE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6075" y="6217394"/>
            <a:ext cx="10093325" cy="4318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ru-RU" sz="1200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занимаемая должность докладчика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="" xmlns:a16="http://schemas.microsoft.com/office/drawing/2014/main" id="{93F712D2-53A1-4608-BF4F-E58F19347E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6000" y="474206"/>
            <a:ext cx="5580000" cy="509588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>
                <a:latin typeface="PermianSlabSerifTypeface" panose="02000000000000000000" pitchFamily="50" charset="0"/>
              </a:defRPr>
            </a:lvl1pPr>
            <a:lvl2pPr marL="457200" indent="0">
              <a:buNone/>
              <a:defRPr sz="1400">
                <a:latin typeface="PermianSlabSerifTypeface" panose="02000000000000000000" pitchFamily="50" charset="0"/>
              </a:defRPr>
            </a:lvl2pPr>
            <a:lvl3pPr marL="914400" indent="0">
              <a:buNone/>
              <a:defRPr sz="1400">
                <a:latin typeface="PermianSlabSerifTypeface" panose="02000000000000000000" pitchFamily="50" charset="0"/>
              </a:defRPr>
            </a:lvl3pPr>
            <a:lvl4pPr marL="1371600" indent="0">
              <a:buNone/>
              <a:defRPr sz="1400">
                <a:latin typeface="PermianSlabSerifTypeface" panose="02000000000000000000" pitchFamily="50" charset="0"/>
              </a:defRPr>
            </a:lvl4pPr>
            <a:lvl5pPr marL="1828800" indent="0">
              <a:buNone/>
              <a:defRPr sz="1400">
                <a:latin typeface="PermianSlabSerifTypeface" panose="02000000000000000000" pitchFamily="50" charset="0"/>
              </a:defRPr>
            </a:lvl5pPr>
          </a:lstStyle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МИНИСТЕРСТВО  ИНФОРМАЦИОННОГО РАЗВИТИЯ И СВЯЗИ</a:t>
            </a:r>
            <a:b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</a:br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ПЕРМСКОГО КРАЯ</a:t>
            </a:r>
          </a:p>
        </p:txBody>
      </p:sp>
    </p:spTree>
    <p:extLst>
      <p:ext uri="{BB962C8B-B14F-4D97-AF65-F5344CB8AC3E}">
        <p14:creationId xmlns:p14="http://schemas.microsoft.com/office/powerpoint/2010/main" val="425819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товка на 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64B264FB-E605-4256-BB70-E5799321D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14B18509-746F-4E1E-9900-BA89101D0F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56138" y="5408613"/>
            <a:ext cx="2879725" cy="3603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https://permkrai.ru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2106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9866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XO Orie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XO Oriel"/>
            </a:endParaRPr>
          </a:p>
        </p:txBody>
      </p:sp>
    </p:spTree>
    <p:extLst>
      <p:ext uri="{BB962C8B-B14F-4D97-AF65-F5344CB8AC3E}">
        <p14:creationId xmlns:p14="http://schemas.microsoft.com/office/powerpoint/2010/main" val="1648946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XO Orie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  <p:extLst>
      <p:ext uri="{BB962C8B-B14F-4D97-AF65-F5344CB8AC3E}">
        <p14:creationId xmlns:p14="http://schemas.microsoft.com/office/powerpoint/2010/main" val="34986120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XO Orie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  <p:extLst>
      <p:ext uri="{BB962C8B-B14F-4D97-AF65-F5344CB8AC3E}">
        <p14:creationId xmlns:p14="http://schemas.microsoft.com/office/powerpoint/2010/main" val="1284540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XO Oriel"/>
            </a:endParaRPr>
          </a:p>
        </p:txBody>
      </p:sp>
    </p:spTree>
    <p:extLst>
      <p:ext uri="{BB962C8B-B14F-4D97-AF65-F5344CB8AC3E}">
        <p14:creationId xmlns:p14="http://schemas.microsoft.com/office/powerpoint/2010/main" val="42171034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XO Oriel"/>
            </a:endParaRPr>
          </a:p>
        </p:txBody>
      </p:sp>
    </p:spTree>
    <p:extLst>
      <p:ext uri="{BB962C8B-B14F-4D97-AF65-F5344CB8AC3E}">
        <p14:creationId xmlns:p14="http://schemas.microsoft.com/office/powerpoint/2010/main" val="4762012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XO Orie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  <p:extLst>
      <p:ext uri="{BB962C8B-B14F-4D97-AF65-F5344CB8AC3E}">
        <p14:creationId xmlns:p14="http://schemas.microsoft.com/office/powerpoint/2010/main" val="41192222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XO Orie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  <p:extLst>
      <p:ext uri="{BB962C8B-B14F-4D97-AF65-F5344CB8AC3E}">
        <p14:creationId xmlns:p14="http://schemas.microsoft.com/office/powerpoint/2010/main" val="31221037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XO Orie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  <p:extLst>
      <p:ext uri="{BB962C8B-B14F-4D97-AF65-F5344CB8AC3E}">
        <p14:creationId xmlns:p14="http://schemas.microsoft.com/office/powerpoint/2010/main" val="84551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XO Orie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  <p:extLst>
      <p:ext uri="{BB962C8B-B14F-4D97-AF65-F5344CB8AC3E}">
        <p14:creationId xmlns:p14="http://schemas.microsoft.com/office/powerpoint/2010/main" val="35930246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XO Orie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  <p:extLst>
      <p:ext uri="{BB962C8B-B14F-4D97-AF65-F5344CB8AC3E}">
        <p14:creationId xmlns:p14="http://schemas.microsoft.com/office/powerpoint/2010/main" val="15313682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XO Orie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endParaRPr lang="ru-RU" sz="3200" b="0" strike="noStrike" spc="-1">
              <a:latin typeface="XO Orie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endParaRPr lang="ru-RU" sz="3200" b="0" strike="noStrike" spc="-1">
              <a:latin typeface="XO Oriel"/>
            </a:endParaRPr>
          </a:p>
        </p:txBody>
      </p:sp>
    </p:spTree>
    <p:extLst>
      <p:ext uri="{BB962C8B-B14F-4D97-AF65-F5344CB8AC3E}">
        <p14:creationId xmlns:p14="http://schemas.microsoft.com/office/powerpoint/2010/main" val="14018912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лайд с нумерацие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=""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=""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12192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=""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11569955" y="6538913"/>
            <a:ext cx="5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779A4F07-433A-49CF-9D7D-A63F9F1FBCD5}" type="slidenum">
              <a:rPr lang="ru-RU" sz="1200" smtClean="0">
                <a:solidFill>
                  <a:schemeClr val="bg1"/>
                </a:solidFill>
              </a:rPr>
              <a:t>‹#›</a:t>
            </a:fld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6" name="герб">
            <a:extLst>
              <a:ext uri="{FF2B5EF4-FFF2-40B4-BE49-F238E27FC236}">
                <a16:creationId xmlns="" xmlns:a16="http://schemas.microsoft.com/office/drawing/2014/main" id="{42CD8C78-10A2-4C1F-940F-796B15D9953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6689" y="6491469"/>
            <a:ext cx="180000" cy="318000"/>
          </a:xfrm>
          <a:prstGeom prst="rect">
            <a:avLst/>
          </a:prstGeom>
        </p:spPr>
      </p:pic>
      <p:sp>
        <p:nvSpPr>
          <p:cNvPr id="21" name="ОГВ">
            <a:extLst>
              <a:ext uri="{FF2B5EF4-FFF2-40B4-BE49-F238E27FC236}">
                <a16:creationId xmlns=""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4558" y="6494443"/>
            <a:ext cx="2520950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chemeClr val="bg1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МИНИСТЕРСТВО ИНФОРМАЦИОННОГО РАЗВИТИЯ И СВЯЗИ ПЕРМСКОГО КРАЯ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=""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5360" y="49213"/>
            <a:ext cx="1152128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=""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35360" y="1700808"/>
            <a:ext cx="1152128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=""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5360" y="1053108"/>
            <a:ext cx="1152128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=""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58350" y="6438293"/>
            <a:ext cx="5675300" cy="404788"/>
          </a:xfrm>
        </p:spPr>
        <p:txBody>
          <a:bodyPr anchor="ctr">
            <a:noAutofit/>
          </a:bodyPr>
          <a:lstStyle>
            <a:lvl1pPr algn="ctr"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542592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76820-338A-4F70-BE84-380D0D3C031E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DC134-828A-4825-A64D-9689B6B23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170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подложка верх"/>
          <p:cNvPicPr/>
          <p:nvPr/>
        </p:nvPicPr>
        <p:blipFill>
          <a:blip r:embed="rId15"/>
          <a:stretch/>
        </p:blipFill>
        <p:spPr>
          <a:xfrm>
            <a:off x="0" y="0"/>
            <a:ext cx="12191400" cy="824760"/>
          </a:xfrm>
          <a:prstGeom prst="rect">
            <a:avLst/>
          </a:prstGeom>
          <a:ln w="0">
            <a:noFill/>
          </a:ln>
        </p:spPr>
      </p:pic>
      <p:pic>
        <p:nvPicPr>
          <p:cNvPr id="41" name="подложка низ"/>
          <p:cNvPicPr/>
          <p:nvPr/>
        </p:nvPicPr>
        <p:blipFill>
          <a:blip r:embed="rId16"/>
          <a:stretch/>
        </p:blipFill>
        <p:spPr>
          <a:xfrm>
            <a:off x="0" y="6432480"/>
            <a:ext cx="12191400" cy="430920"/>
          </a:xfrm>
          <a:prstGeom prst="rect">
            <a:avLst/>
          </a:prstGeom>
          <a:ln w="0">
            <a:noFill/>
          </a:ln>
        </p:spPr>
      </p:pic>
      <p:sp>
        <p:nvSpPr>
          <p:cNvPr id="42" name="номер слайда"/>
          <p:cNvSpPr/>
          <p:nvPr/>
        </p:nvSpPr>
        <p:spPr>
          <a:xfrm>
            <a:off x="11570040" y="6539040"/>
            <a:ext cx="53928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/>
            <a:fld id="{E05FF3E4-D817-493A-934B-81CEFC3951A6}" type="slidenum">
              <a:rPr lang="ru-RU" sz="1200" spc="-1">
                <a:solidFill>
                  <a:srgbClr val="1C2D38"/>
                </a:solidFill>
                <a:latin typeface="Calibri"/>
              </a:rPr>
              <a:pPr algn="r"/>
              <a:t>‹#›</a:t>
            </a:fld>
            <a:endParaRPr lang="ru-RU" sz="1200" spc="-1">
              <a:solidFill>
                <a:prstClr val="black"/>
              </a:solidFill>
              <a:latin typeface="XO Oriel"/>
            </a:endParaRPr>
          </a:p>
        </p:txBody>
      </p:sp>
      <p:pic>
        <p:nvPicPr>
          <p:cNvPr id="43" name="герб"/>
          <p:cNvPicPr/>
          <p:nvPr/>
        </p:nvPicPr>
        <p:blipFill>
          <a:blip r:embed="rId17"/>
          <a:stretch/>
        </p:blipFill>
        <p:spPr>
          <a:xfrm>
            <a:off x="336600" y="6491520"/>
            <a:ext cx="179280" cy="317160"/>
          </a:xfrm>
          <a:prstGeom prst="rect">
            <a:avLst/>
          </a:prstGeom>
          <a:ln w="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ru-RU" sz="4400" b="0" strike="noStrike" spc="-1">
                <a:latin typeface="XO Oriel"/>
              </a:rPr>
              <a:t>Для правки текста заглавия щёлкните мышью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XO Oriel"/>
              </a:rPr>
              <a:t>Седьмой уровень 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3531912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7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4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6.png"/><Relationship Id="rId5" Type="http://schemas.openxmlformats.org/officeDocument/2006/relationships/image" Target="../media/image21.png"/><Relationship Id="rId4" Type="http://schemas.openxmlformats.org/officeDocument/2006/relationships/image" Target="../media/image2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1.png"/><Relationship Id="rId5" Type="http://schemas.openxmlformats.org/officeDocument/2006/relationships/image" Target="../media/image1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7.png"/><Relationship Id="rId7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4.png"/><Relationship Id="rId5" Type="http://schemas.openxmlformats.org/officeDocument/2006/relationships/image" Target="../media/image29.png"/><Relationship Id="rId10" Type="http://schemas.openxmlformats.org/officeDocument/2006/relationships/image" Target="../media/image21.png"/><Relationship Id="rId4" Type="http://schemas.openxmlformats.org/officeDocument/2006/relationships/image" Target="../media/image28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6.png"/><Relationship Id="rId5" Type="http://schemas.openxmlformats.org/officeDocument/2006/relationships/image" Target="../media/image21.png"/><Relationship Id="rId4" Type="http://schemas.openxmlformats.org/officeDocument/2006/relationships/image" Target="../media/image31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96B47CBB-339D-450D-AC04-3D91FCCC71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ru-RU" dirty="0" smtClean="0"/>
              <a:t>О мерах поддержки субъектов МСП в Пермском крае</a:t>
            </a:r>
          </a:p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25F99D15-B2E7-4417-9515-BDA4CC455E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75999" y="6439643"/>
            <a:ext cx="1079451" cy="209551"/>
          </a:xfrm>
        </p:spPr>
        <p:txBody>
          <a:bodyPr/>
          <a:lstStyle/>
          <a:p>
            <a:r>
              <a:rPr lang="ru-RU" dirty="0" smtClean="0"/>
              <a:t>Пермь 2024</a:t>
            </a:r>
            <a:endParaRPr lang="ru-RU" dirty="0"/>
          </a:p>
        </p:txBody>
      </p:sp>
      <p:sp>
        <p:nvSpPr>
          <p:cNvPr id="23" name="Текст 22">
            <a:extLst>
              <a:ext uri="{FF2B5EF4-FFF2-40B4-BE49-F238E27FC236}">
                <a16:creationId xmlns="" xmlns:a16="http://schemas.microsoft.com/office/drawing/2014/main" id="{30223E76-632D-4D2A-BD48-9DD5DAE021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1585" y="516734"/>
            <a:ext cx="4152164" cy="509588"/>
          </a:xfrm>
        </p:spPr>
        <p:txBody>
          <a:bodyPr/>
          <a:lstStyle/>
          <a:p>
            <a:pPr algn="ctr"/>
            <a:r>
              <a:rPr lang="ru-RU" b="1" dirty="0">
                <a:latin typeface="PermianSansTypeface (Основной текст)"/>
                <a:ea typeface="Times New Roman" panose="02020603050405020304" pitchFamily="18" charset="0"/>
              </a:rPr>
              <a:t>АГЕНТСТВО ПО РАЗВИТИЮ МАЛОГО И СРЕДНЕГО ПРЕДПРИНИМАТЕЛЬСТВА ПЕРМСКОГО КРАЯ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867" y="274643"/>
            <a:ext cx="1738265" cy="1290629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>
          <a:xfrm>
            <a:off x="346075" y="6217394"/>
            <a:ext cx="8698337" cy="431800"/>
          </a:xfrm>
        </p:spPr>
        <p:txBody>
          <a:bodyPr/>
          <a:lstStyle/>
          <a:p>
            <a:r>
              <a:rPr lang="ru-RU" dirty="0" smtClean="0"/>
              <a:t>Ведущий консультант отдела реализации региональных и муниципальных программ малого и среднего предпринимательства Агентства по развитию малого и среднего предпринимательства Пермского края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Рустамов Солтан Елмарович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378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21528" y="2036034"/>
            <a:ext cx="4898567" cy="379108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301665" y="991870"/>
            <a:ext cx="5218430" cy="56169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>
                <a:solidFill>
                  <a:srgbClr val="E30613"/>
                </a:solidFill>
                <a:latin typeface="DIN Condensed" panose="020B0606040000020204" pitchFamily="34" charset="-52"/>
                <a:ea typeface="DIN Condensed" panose="020B0606040000020204" pitchFamily="34" charset="-52"/>
                <a:cs typeface="Open Sans"/>
              </a:rPr>
              <a:t>ДОМ ПРЕДПРИНИМАТЕЛЯ</a:t>
            </a: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200" b="1" dirty="0">
                <a:latin typeface="Arial" panose="020B0604020202020204" pitchFamily="34" charset="0"/>
                <a:cs typeface="Arial" panose="020B0604020202020204" pitchFamily="34" charset="0"/>
              </a:rPr>
              <a:t>Единая инфраструктура поддержки малого и среднего бизнеса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9644" y="2445442"/>
            <a:ext cx="2469739" cy="992007"/>
          </a:xfrm>
          <a:prstGeom prst="rect">
            <a:avLst/>
          </a:prstGeom>
        </p:spPr>
      </p:pic>
      <p:pic>
        <p:nvPicPr>
          <p:cNvPr id="11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9644" y="3970908"/>
            <a:ext cx="2343894" cy="651590"/>
          </a:xfrm>
          <a:prstGeom prst="rect">
            <a:avLst/>
          </a:prstGeom>
        </p:spPr>
      </p:pic>
      <p:sp>
        <p:nvSpPr>
          <p:cNvPr id="13" name="object 14"/>
          <p:cNvSpPr txBox="1"/>
          <p:nvPr/>
        </p:nvSpPr>
        <p:spPr>
          <a:xfrm>
            <a:off x="3149062" y="2545569"/>
            <a:ext cx="266860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аймы,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микрозаймы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лизинг для предпринимателей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5"/>
          <p:cNvSpPr txBox="1"/>
          <p:nvPr/>
        </p:nvSpPr>
        <p:spPr>
          <a:xfrm>
            <a:off x="3133401" y="4124763"/>
            <a:ext cx="213310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spcBef>
                <a:spcPts val="105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оручительства и гарантии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6"/>
          <p:cNvSpPr txBox="1"/>
          <p:nvPr/>
        </p:nvSpPr>
        <p:spPr>
          <a:xfrm>
            <a:off x="3133401" y="5302024"/>
            <a:ext cx="316615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онсультации по вопросам ведения предпринимательской  деятельности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3BD24DB9-62DA-56A6-85E6-2E7400697DB8}"/>
              </a:ext>
            </a:extLst>
          </p:cNvPr>
          <p:cNvGrpSpPr/>
          <p:nvPr/>
        </p:nvGrpSpPr>
        <p:grpSpPr>
          <a:xfrm>
            <a:off x="6324435" y="1779373"/>
            <a:ext cx="795011" cy="766194"/>
            <a:chOff x="612039" y="729955"/>
            <a:chExt cx="653299" cy="653299"/>
          </a:xfrm>
        </p:grpSpPr>
        <p:sp>
          <p:nvSpPr>
            <p:cNvPr id="20" name="Параллелограмм 19">
              <a:extLst>
                <a:ext uri="{FF2B5EF4-FFF2-40B4-BE49-F238E27FC236}">
                  <a16:creationId xmlns:a16="http://schemas.microsoft.com/office/drawing/2014/main" xmlns="" id="{52344A8A-39E0-A004-8F33-5DCBC5FA5E9E}"/>
                </a:ext>
              </a:extLst>
            </p:cNvPr>
            <p:cNvSpPr/>
            <p:nvPr/>
          </p:nvSpPr>
          <p:spPr>
            <a:xfrm rot="5400000" flipH="1" flipV="1">
              <a:off x="366569" y="975427"/>
              <a:ext cx="653299" cy="162358"/>
            </a:xfrm>
            <a:prstGeom prst="parallelogram">
              <a:avLst>
                <a:gd name="adj" fmla="val 90360"/>
              </a:avLst>
            </a:prstGeom>
            <a:solidFill>
              <a:srgbClr val="E306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араллелограмм 20">
              <a:extLst>
                <a:ext uri="{FF2B5EF4-FFF2-40B4-BE49-F238E27FC236}">
                  <a16:creationId xmlns:a16="http://schemas.microsoft.com/office/drawing/2014/main" xmlns="" id="{4047D277-D0C1-2599-DA31-803DD9C90A9D}"/>
                </a:ext>
              </a:extLst>
            </p:cNvPr>
            <p:cNvSpPr/>
            <p:nvPr/>
          </p:nvSpPr>
          <p:spPr>
            <a:xfrm rot="10800000" flipV="1">
              <a:off x="612039" y="729957"/>
              <a:ext cx="653299" cy="162358"/>
            </a:xfrm>
            <a:prstGeom prst="parallelogram">
              <a:avLst>
                <a:gd name="adj" fmla="val 100833"/>
              </a:avLst>
            </a:prstGeom>
            <a:solidFill>
              <a:srgbClr val="E306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xmlns="" id="{8F5B8975-8DEF-CBEB-C861-50ECCBE72BE7}"/>
                </a:ext>
              </a:extLst>
            </p:cNvPr>
            <p:cNvSpPr/>
            <p:nvPr/>
          </p:nvSpPr>
          <p:spPr>
            <a:xfrm>
              <a:off x="612039" y="733425"/>
              <a:ext cx="162359" cy="158891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3" name="Текст 22"/>
          <p:cNvSpPr>
            <a:spLocks noGrp="1"/>
          </p:cNvSpPr>
          <p:nvPr>
            <p:ph type="body" sz="quarter" idx="11"/>
          </p:nvPr>
        </p:nvSpPr>
        <p:spPr>
          <a:xfrm>
            <a:off x="203454" y="236070"/>
            <a:ext cx="11521280" cy="33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dirty="0">
                <a:latin typeface="PermianSansTypeface"/>
              </a:rPr>
              <a:t>Инфраструктура поддержки предпринимателей </a:t>
            </a:r>
          </a:p>
        </p:txBody>
      </p:sp>
      <p:pic>
        <p:nvPicPr>
          <p:cNvPr id="26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9644" y="5155958"/>
            <a:ext cx="2074970" cy="735845"/>
          </a:xfrm>
          <a:prstGeom prst="rect">
            <a:avLst/>
          </a:prstGeom>
        </p:spPr>
      </p:pic>
      <p:pic>
        <p:nvPicPr>
          <p:cNvPr id="28" name="Picture 2" descr="Герб Пермского края — Википедия">
            <a:extLst>
              <a:ext uri="{FF2B5EF4-FFF2-40B4-BE49-F238E27FC236}">
                <a16:creationId xmlns="" xmlns:a16="http://schemas.microsoft.com/office/drawing/2014/main" id="{F7F1F4DB-02B8-481E-B3C2-893B08CAC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600" y="92592"/>
            <a:ext cx="329462" cy="61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Текст 1">
            <a:extLst>
              <a:ext uri="{FF2B5EF4-FFF2-40B4-BE49-F238E27FC236}">
                <a16:creationId xmlns=""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4558" y="6494443"/>
            <a:ext cx="2520950" cy="338137"/>
          </a:xfrm>
        </p:spPr>
        <p:txBody>
          <a:bodyPr/>
          <a:lstStyle/>
          <a:p>
            <a:pPr marL="0" indent="0" algn="ctr">
              <a:buNone/>
            </a:pPr>
            <a:r>
              <a:rPr lang="ru-RU" sz="1000" dirty="0" smtClean="0"/>
              <a:t>Агентство по развитию малого и среднего предпринимательства Пермского края</a:t>
            </a:r>
            <a:endParaRPr lang="ru-RU" sz="1000" dirty="0"/>
          </a:p>
        </p:txBody>
      </p:sp>
      <p:sp>
        <p:nvSpPr>
          <p:cNvPr id="41" name="Текст 4"/>
          <p:cNvSpPr>
            <a:spLocks noGrp="1"/>
          </p:cNvSpPr>
          <p:nvPr>
            <p:ph type="body" sz="quarter" idx="14"/>
          </p:nvPr>
        </p:nvSpPr>
        <p:spPr>
          <a:xfrm>
            <a:off x="4984782" y="6453212"/>
            <a:ext cx="5675300" cy="404788"/>
          </a:xfrm>
        </p:spPr>
        <p:txBody>
          <a:bodyPr/>
          <a:lstStyle/>
          <a:p>
            <a:pPr marL="0" indent="0" algn="l">
              <a:spcBef>
                <a:spcPts val="1001"/>
              </a:spcBef>
              <a:buNone/>
              <a:tabLst>
                <a:tab pos="0" algn="l"/>
              </a:tabLst>
              <a:defRPr/>
            </a:pPr>
            <a:r>
              <a:rPr lang="ru-RU" dirty="0" smtClean="0">
                <a:solidFill>
                  <a:schemeClr val="bg1"/>
                </a:solidFill>
                <a:latin typeface="PermianSansTypeface"/>
              </a:rPr>
              <a:t>О мерах поддержки предпринимателей в Пермском крае</a:t>
            </a:r>
            <a:endParaRPr lang="ru-RU" dirty="0">
              <a:solidFill>
                <a:schemeClr val="bg1"/>
              </a:solidFill>
              <a:latin typeface="PermianSansTypeface"/>
            </a:endParaRPr>
          </a:p>
        </p:txBody>
      </p:sp>
      <p:pic>
        <p:nvPicPr>
          <p:cNvPr id="18" name="Picture 3" descr="C:\Users\rulap\Desktop\logo Агентство МСП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866" y="236682"/>
            <a:ext cx="1267620" cy="41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29502" y="-153905"/>
            <a:ext cx="1462498" cy="1197460"/>
          </a:xfrm>
          <a:prstGeom prst="rect">
            <a:avLst/>
          </a:prstGeom>
        </p:spPr>
      </p:pic>
      <p:pic>
        <p:nvPicPr>
          <p:cNvPr id="25" name="Picture 3" descr="C:\Users\rulap\Desktop\logo Агентство МСП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093"/>
          <a:stretch/>
        </p:blipFill>
        <p:spPr bwMode="auto">
          <a:xfrm>
            <a:off x="469645" y="1109356"/>
            <a:ext cx="888376" cy="86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bject 14"/>
          <p:cNvSpPr txBox="1"/>
          <p:nvPr/>
        </p:nvSpPr>
        <p:spPr>
          <a:xfrm>
            <a:off x="1507129" y="1281129"/>
            <a:ext cx="46039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Агентство по развитию малого и среднего предпринимательства Пермского края: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584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1000" dirty="0" smtClean="0"/>
              <a:t>Агентство по развитию малого и среднего предпринимательства Пермского края</a:t>
            </a:r>
            <a:endParaRPr lang="ru-RU" sz="1000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359" y="49213"/>
            <a:ext cx="4888491" cy="715962"/>
          </a:xfrm>
        </p:spPr>
        <p:txBody>
          <a:bodyPr>
            <a:noAutofit/>
          </a:bodyPr>
          <a:lstStyle/>
          <a:p>
            <a:pPr marL="0" indent="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dirty="0">
                <a:latin typeface="PermianSansTypeface"/>
              </a:rPr>
              <a:t>Льготное </a:t>
            </a:r>
            <a:r>
              <a:rPr lang="ru-RU" dirty="0" smtClean="0">
                <a:latin typeface="PermianSansTypeface"/>
              </a:rPr>
              <a:t>микрофинансирование </a:t>
            </a:r>
            <a:endParaRPr lang="en-US" dirty="0">
              <a:latin typeface="PermianSansTypeface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>
          <a:xfrm>
            <a:off x="4984782" y="6453212"/>
            <a:ext cx="5675300" cy="404788"/>
          </a:xfrm>
        </p:spPr>
        <p:txBody>
          <a:bodyPr/>
          <a:lstStyle/>
          <a:p>
            <a:pPr marL="0" indent="0" algn="l">
              <a:spcBef>
                <a:spcPts val="1001"/>
              </a:spcBef>
              <a:buNone/>
              <a:tabLst>
                <a:tab pos="0" algn="l"/>
              </a:tabLst>
              <a:defRPr/>
            </a:pPr>
            <a:r>
              <a:rPr lang="ru-RU" dirty="0" smtClean="0">
                <a:solidFill>
                  <a:schemeClr val="bg1"/>
                </a:solidFill>
                <a:latin typeface="PermianSansTypeface"/>
              </a:rPr>
              <a:t>О мерах поддержки предпринимателей в Пермском крае</a:t>
            </a:r>
            <a:endParaRPr lang="ru-RU" dirty="0">
              <a:solidFill>
                <a:schemeClr val="bg1"/>
              </a:solidFill>
              <a:latin typeface="PermianSansTypeface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CCED20A4-6D29-4E76-86B8-5E9B17F372F2}"/>
              </a:ext>
            </a:extLst>
          </p:cNvPr>
          <p:cNvGrpSpPr/>
          <p:nvPr/>
        </p:nvGrpSpPr>
        <p:grpSpPr>
          <a:xfrm>
            <a:off x="324386" y="2665924"/>
            <a:ext cx="9245477" cy="1495466"/>
            <a:chOff x="235117" y="5356323"/>
            <a:chExt cx="6228708" cy="1207506"/>
          </a:xfrm>
        </p:grpSpPr>
        <p:sp>
          <p:nvSpPr>
            <p:cNvPr id="8" name="Rectangle 129">
              <a:extLst>
                <a:ext uri="{FF2B5EF4-FFF2-40B4-BE49-F238E27FC236}">
                  <a16:creationId xmlns="" xmlns:a16="http://schemas.microsoft.com/office/drawing/2014/main" id="{204E10B1-1F44-049C-8AED-4DDF349A71B3}"/>
                </a:ext>
              </a:extLst>
            </p:cNvPr>
            <p:cNvSpPr/>
            <p:nvPr/>
          </p:nvSpPr>
          <p:spPr>
            <a:xfrm>
              <a:off x="235117" y="5356323"/>
              <a:ext cx="5791279" cy="347917"/>
            </a:xfrm>
            <a:prstGeom prst="rect">
              <a:avLst/>
            </a:prstGeom>
          </p:spPr>
          <p:txBody>
            <a:bodyPr wrap="square" lIns="91440" tIns="45720" rIns="91440" bIns="45720" spcCol="685800">
              <a:spAutoFit/>
            </a:bodyPr>
            <a:lstStyle/>
            <a:p>
              <a:pPr>
                <a:lnSpc>
                  <a:spcPct val="110000"/>
                </a:lnSpc>
                <a:defRPr/>
              </a:pPr>
              <a:r>
                <a:rPr lang="ru-RU" sz="2000" dirty="0" smtClean="0">
                  <a:solidFill>
                    <a:srgbClr val="264796"/>
                  </a:solidFill>
                  <a:latin typeface="PermianSansTypeface"/>
                </a:rPr>
                <a:t>Суммы</a:t>
              </a:r>
              <a:r>
                <a:rPr lang="en-US" sz="2000" dirty="0" smtClean="0">
                  <a:solidFill>
                    <a:srgbClr val="264796"/>
                  </a:solidFill>
                  <a:latin typeface="PermianSansTypeface"/>
                </a:rPr>
                <a:t>,</a:t>
              </a:r>
              <a:r>
                <a:rPr lang="ru-RU" sz="2000" dirty="0" smtClean="0">
                  <a:solidFill>
                    <a:srgbClr val="264796"/>
                  </a:solidFill>
                  <a:latin typeface="PermianSansTypeface"/>
                </a:rPr>
                <a:t> процентные ставки</a:t>
              </a:r>
              <a:r>
                <a:rPr lang="en-US" sz="2000" dirty="0" smtClean="0">
                  <a:solidFill>
                    <a:srgbClr val="264796"/>
                  </a:solidFill>
                  <a:latin typeface="PermianSansTypeface"/>
                </a:rPr>
                <a:t>,</a:t>
              </a:r>
              <a:r>
                <a:rPr lang="ru-RU" sz="2000" dirty="0" smtClean="0">
                  <a:solidFill>
                    <a:srgbClr val="264796"/>
                  </a:solidFill>
                  <a:latin typeface="PermianSansTypeface"/>
                </a:rPr>
                <a:t> срок </a:t>
              </a:r>
              <a:endParaRPr lang="en-US" sz="2000" dirty="0">
                <a:solidFill>
                  <a:srgbClr val="264796"/>
                </a:solidFill>
                <a:latin typeface="PermianSansTypeface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="" xmlns:a16="http://schemas.microsoft.com/office/drawing/2014/main" id="{375E5355-EAB2-02AE-96ED-2BE818A7603A}"/>
                </a:ext>
              </a:extLst>
            </p:cNvPr>
            <p:cNvGrpSpPr/>
            <p:nvPr/>
          </p:nvGrpSpPr>
          <p:grpSpPr>
            <a:xfrm>
              <a:off x="345678" y="6010201"/>
              <a:ext cx="6118147" cy="553628"/>
              <a:chOff x="345678" y="6010201"/>
              <a:chExt cx="6118147" cy="553628"/>
            </a:xfrm>
          </p:grpSpPr>
          <p:grpSp>
            <p:nvGrpSpPr>
              <p:cNvPr id="10" name="Группа 9">
                <a:extLst>
                  <a:ext uri="{FF2B5EF4-FFF2-40B4-BE49-F238E27FC236}">
                    <a16:creationId xmlns="" xmlns:a16="http://schemas.microsoft.com/office/drawing/2014/main" id="{C2654696-F960-8F45-99B2-3D36FCF5BEC7}"/>
                  </a:ext>
                </a:extLst>
              </p:cNvPr>
              <p:cNvGrpSpPr/>
              <p:nvPr/>
            </p:nvGrpSpPr>
            <p:grpSpPr>
              <a:xfrm>
                <a:off x="345678" y="6081347"/>
                <a:ext cx="2220015" cy="403201"/>
                <a:chOff x="345678" y="6081347"/>
                <a:chExt cx="2220015" cy="403201"/>
              </a:xfrm>
            </p:grpSpPr>
            <p:pic>
              <p:nvPicPr>
                <p:cNvPr id="19" name="Рисунок 18">
                  <a:extLst>
                    <a:ext uri="{FF2B5EF4-FFF2-40B4-BE49-F238E27FC236}">
                      <a16:creationId xmlns="" xmlns:a16="http://schemas.microsoft.com/office/drawing/2014/main" id="{A82EA93B-375F-32D9-A71A-48B1B6A360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5678" y="6081347"/>
                  <a:ext cx="397971" cy="397971"/>
                </a:xfrm>
                <a:prstGeom prst="rect">
                  <a:avLst/>
                </a:prstGeom>
              </p:spPr>
            </p:pic>
            <p:sp>
              <p:nvSpPr>
                <p:cNvPr id="20" name="TextBox 19">
                  <a:extLst>
                    <a:ext uri="{FF2B5EF4-FFF2-40B4-BE49-F238E27FC236}">
                      <a16:creationId xmlns="" xmlns:a16="http://schemas.microsoft.com/office/drawing/2014/main" id="{41FEB13F-D38C-768A-8F5C-8AA21A3153B4}"/>
                    </a:ext>
                  </a:extLst>
                </p:cNvPr>
                <p:cNvSpPr txBox="1"/>
                <p:nvPr/>
              </p:nvSpPr>
              <p:spPr>
                <a:xfrm>
                  <a:off x="773984" y="6096868"/>
                  <a:ext cx="1791709" cy="38768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ru-RU" altLang="ru-RU" sz="1400" dirty="0">
                      <a:solidFill>
                        <a:schemeClr val="tx1"/>
                      </a:solidFill>
                      <a:latin typeface="PermianSansTypeface"/>
                      <a:cs typeface="Times New Roman" pitchFamily="18" charset="0"/>
                    </a:rPr>
                    <a:t>Сумма </a:t>
                  </a:r>
                  <a:endParaRPr lang="ru-RU" altLang="ru-RU" sz="1400" dirty="0" smtClean="0">
                    <a:solidFill>
                      <a:schemeClr val="tx1"/>
                    </a:solidFill>
                    <a:latin typeface="PermianSansTypeface"/>
                    <a:cs typeface="Times New Roman" pitchFamily="18" charset="0"/>
                  </a:endParaRPr>
                </a:p>
                <a:p>
                  <a:pPr>
                    <a:lnSpc>
                      <a:spcPct val="90000"/>
                    </a:lnSpc>
                  </a:pPr>
                  <a:r>
                    <a:rPr lang="ru-RU" altLang="ru-RU" sz="1400" dirty="0" smtClean="0">
                      <a:latin typeface="PermianSansTypeface"/>
                      <a:cs typeface="Times New Roman" pitchFamily="18" charset="0"/>
                    </a:rPr>
                    <a:t>от</a:t>
                  </a:r>
                  <a:r>
                    <a:rPr lang="ru-RU" altLang="ru-RU" sz="1400" b="1" dirty="0" smtClean="0">
                      <a:solidFill>
                        <a:srgbClr val="FF0000"/>
                      </a:solidFill>
                      <a:latin typeface="PermianSansTypeface"/>
                      <a:cs typeface="Times New Roman" pitchFamily="18" charset="0"/>
                    </a:rPr>
                    <a:t> 100 </a:t>
                  </a:r>
                  <a:r>
                    <a:rPr lang="ru-RU" altLang="ru-RU" sz="1400" b="1" dirty="0">
                      <a:solidFill>
                        <a:srgbClr val="FF0000"/>
                      </a:solidFill>
                      <a:latin typeface="PermianSansTypeface"/>
                      <a:cs typeface="Times New Roman" pitchFamily="18" charset="0"/>
                    </a:rPr>
                    <a:t>тыс. </a:t>
                  </a:r>
                  <a:r>
                    <a:rPr lang="ru-RU" altLang="ru-RU" sz="1400" dirty="0" smtClean="0">
                      <a:latin typeface="PermianSansTypeface"/>
                      <a:cs typeface="Times New Roman" pitchFamily="18" charset="0"/>
                    </a:rPr>
                    <a:t>до</a:t>
                  </a:r>
                  <a:r>
                    <a:rPr lang="ru-RU" altLang="ru-RU" sz="1400" b="1" dirty="0" smtClean="0">
                      <a:solidFill>
                        <a:srgbClr val="FF0000"/>
                      </a:solidFill>
                      <a:latin typeface="PermianSansTypeface"/>
                      <a:cs typeface="Times New Roman" pitchFamily="18" charset="0"/>
                    </a:rPr>
                    <a:t> 5  млн руб.</a:t>
                  </a:r>
                  <a:endParaRPr lang="ru-RU" altLang="ru-RU" sz="1400" b="1" dirty="0">
                    <a:solidFill>
                      <a:srgbClr val="FF0000"/>
                    </a:solidFill>
                    <a:latin typeface="PermianSansTypeface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11" name="Группа 10">
                <a:extLst>
                  <a:ext uri="{FF2B5EF4-FFF2-40B4-BE49-F238E27FC236}">
                    <a16:creationId xmlns="" xmlns:a16="http://schemas.microsoft.com/office/drawing/2014/main" id="{AADBE849-066E-ECC0-78CC-4378D31C3AE5}"/>
                  </a:ext>
                </a:extLst>
              </p:cNvPr>
              <p:cNvGrpSpPr/>
              <p:nvPr/>
            </p:nvGrpSpPr>
            <p:grpSpPr>
              <a:xfrm>
                <a:off x="2470539" y="6010201"/>
                <a:ext cx="1948019" cy="490748"/>
                <a:chOff x="2478331" y="6010201"/>
                <a:chExt cx="1948019" cy="490748"/>
              </a:xfrm>
            </p:grpSpPr>
            <p:pic>
              <p:nvPicPr>
                <p:cNvPr id="17" name="Рисунок 16">
                  <a:extLst>
                    <a:ext uri="{FF2B5EF4-FFF2-40B4-BE49-F238E27FC236}">
                      <a16:creationId xmlns="" xmlns:a16="http://schemas.microsoft.com/office/drawing/2014/main" id="{B239559C-8490-B3A5-2DBD-C6E051A811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78331" y="6010201"/>
                  <a:ext cx="462244" cy="462244"/>
                </a:xfrm>
                <a:prstGeom prst="rect">
                  <a:avLst/>
                </a:prstGeom>
              </p:spPr>
            </p:pic>
            <p:sp>
              <p:nvSpPr>
                <p:cNvPr id="18" name="TextBox 17">
                  <a:extLst>
                    <a:ext uri="{FF2B5EF4-FFF2-40B4-BE49-F238E27FC236}">
                      <a16:creationId xmlns="" xmlns:a16="http://schemas.microsoft.com/office/drawing/2014/main" id="{8FC9EE55-E2CD-F17E-C02E-3194A66DA255}"/>
                    </a:ext>
                  </a:extLst>
                </p:cNvPr>
                <p:cNvSpPr txBox="1"/>
                <p:nvPr/>
              </p:nvSpPr>
              <p:spPr>
                <a:xfrm>
                  <a:off x="2940575" y="6113269"/>
                  <a:ext cx="1485775" cy="38768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ru-RU" altLang="ru-RU" sz="1400" dirty="0">
                      <a:solidFill>
                        <a:schemeClr val="tx1"/>
                      </a:solidFill>
                      <a:latin typeface="PermianSansTypeface"/>
                      <a:cs typeface="Times New Roman" pitchFamily="18" charset="0"/>
                    </a:rPr>
                    <a:t>Ставка </a:t>
                  </a:r>
                  <a:endParaRPr lang="ru-RU" altLang="ru-RU" sz="1400" dirty="0" smtClean="0">
                    <a:solidFill>
                      <a:schemeClr val="tx1"/>
                    </a:solidFill>
                    <a:latin typeface="PermianSansTypeface"/>
                    <a:cs typeface="Times New Roman" pitchFamily="18" charset="0"/>
                  </a:endParaRPr>
                </a:p>
                <a:p>
                  <a:pPr>
                    <a:lnSpc>
                      <a:spcPct val="90000"/>
                    </a:lnSpc>
                  </a:pPr>
                  <a:r>
                    <a:rPr lang="ru-RU" altLang="ru-RU" sz="1400" dirty="0" smtClean="0">
                      <a:latin typeface="PermianSansTypeface"/>
                      <a:cs typeface="Times New Roman" pitchFamily="18" charset="0"/>
                    </a:rPr>
                    <a:t>от </a:t>
                  </a:r>
                  <a:r>
                    <a:rPr lang="ru-RU" altLang="ru-RU" sz="1400" b="1" dirty="0" smtClean="0">
                      <a:solidFill>
                        <a:srgbClr val="FF0000"/>
                      </a:solidFill>
                      <a:latin typeface="PermianSansTypeface"/>
                      <a:cs typeface="Times New Roman" pitchFamily="18" charset="0"/>
                    </a:rPr>
                    <a:t>1 % </a:t>
                  </a:r>
                  <a:r>
                    <a:rPr lang="ru-RU" altLang="ru-RU" sz="1400" dirty="0" smtClean="0">
                      <a:latin typeface="PermianSansTypeface"/>
                      <a:cs typeface="Times New Roman" pitchFamily="18" charset="0"/>
                    </a:rPr>
                    <a:t>до</a:t>
                  </a:r>
                  <a:r>
                    <a:rPr lang="ru-RU" altLang="ru-RU" sz="1400" b="1" dirty="0" smtClean="0">
                      <a:solidFill>
                        <a:srgbClr val="FF0000"/>
                      </a:solidFill>
                      <a:latin typeface="PermianSansTypeface"/>
                      <a:cs typeface="Times New Roman" pitchFamily="18" charset="0"/>
                    </a:rPr>
                    <a:t> 15 </a:t>
                  </a:r>
                  <a:r>
                    <a:rPr lang="ru-RU" altLang="ru-RU" sz="1400" b="1" dirty="0">
                      <a:solidFill>
                        <a:srgbClr val="FF0000"/>
                      </a:solidFill>
                      <a:latin typeface="PermianSansTypeface"/>
                      <a:cs typeface="Times New Roman" pitchFamily="18" charset="0"/>
                    </a:rPr>
                    <a:t>% </a:t>
                  </a:r>
                  <a:r>
                    <a:rPr lang="ru-RU" altLang="ru-RU" sz="1400" dirty="0">
                      <a:solidFill>
                        <a:schemeClr val="tx1"/>
                      </a:solidFill>
                      <a:latin typeface="PermianSansTypeface"/>
                      <a:cs typeface="Times New Roman" pitchFamily="18" charset="0"/>
                    </a:rPr>
                    <a:t>годовых</a:t>
                  </a:r>
                </a:p>
              </p:txBody>
            </p:sp>
          </p:grpSp>
          <p:grpSp>
            <p:nvGrpSpPr>
              <p:cNvPr id="14" name="Группа 13">
                <a:extLst>
                  <a:ext uri="{FF2B5EF4-FFF2-40B4-BE49-F238E27FC236}">
                    <a16:creationId xmlns="" xmlns:a16="http://schemas.microsoft.com/office/drawing/2014/main" id="{A4365BAF-F183-B828-627B-06B119E1FCDB}"/>
                  </a:ext>
                </a:extLst>
              </p:cNvPr>
              <p:cNvGrpSpPr/>
              <p:nvPr/>
            </p:nvGrpSpPr>
            <p:grpSpPr>
              <a:xfrm>
                <a:off x="4446321" y="6010201"/>
                <a:ext cx="2017504" cy="553628"/>
                <a:chOff x="4446321" y="6010201"/>
                <a:chExt cx="2017504" cy="553628"/>
              </a:xfrm>
            </p:grpSpPr>
            <p:pic>
              <p:nvPicPr>
                <p:cNvPr id="15" name="Рисунок 14">
                  <a:extLst>
                    <a:ext uri="{FF2B5EF4-FFF2-40B4-BE49-F238E27FC236}">
                      <a16:creationId xmlns="" xmlns:a16="http://schemas.microsoft.com/office/drawing/2014/main" id="{DAC2B1C7-BB63-0303-68C7-F0CEFD1A54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46321" y="6010201"/>
                  <a:ext cx="553628" cy="553628"/>
                </a:xfrm>
                <a:prstGeom prst="rect">
                  <a:avLst/>
                </a:prstGeom>
              </p:spPr>
            </p:pic>
            <p:sp>
              <p:nvSpPr>
                <p:cNvPr id="16" name="TextBox 15">
                  <a:extLst>
                    <a:ext uri="{FF2B5EF4-FFF2-40B4-BE49-F238E27FC236}">
                      <a16:creationId xmlns="" xmlns:a16="http://schemas.microsoft.com/office/drawing/2014/main" id="{08031042-8648-4C92-C18E-01E454C63EA7}"/>
                    </a:ext>
                  </a:extLst>
                </p:cNvPr>
                <p:cNvSpPr txBox="1"/>
                <p:nvPr/>
              </p:nvSpPr>
              <p:spPr>
                <a:xfrm>
                  <a:off x="5052469" y="6093175"/>
                  <a:ext cx="1411356" cy="38767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ru-RU" altLang="ru-RU" sz="1400" dirty="0">
                      <a:solidFill>
                        <a:schemeClr val="tx1"/>
                      </a:solidFill>
                      <a:latin typeface="PermianSansTypeface"/>
                      <a:cs typeface="Times New Roman" pitchFamily="18" charset="0"/>
                    </a:rPr>
                    <a:t>Срок </a:t>
                  </a:r>
                  <a:br>
                    <a:rPr lang="ru-RU" altLang="ru-RU" sz="1400" dirty="0">
                      <a:solidFill>
                        <a:schemeClr val="tx1"/>
                      </a:solidFill>
                      <a:latin typeface="PermianSansTypeface"/>
                      <a:cs typeface="Times New Roman" pitchFamily="18" charset="0"/>
                    </a:rPr>
                  </a:br>
                  <a:r>
                    <a:rPr lang="ru-RU" altLang="ru-RU" sz="1400" dirty="0">
                      <a:latin typeface="PermianSansTypeface"/>
                      <a:cs typeface="Times New Roman" pitchFamily="18" charset="0"/>
                    </a:rPr>
                    <a:t>до</a:t>
                  </a:r>
                  <a:r>
                    <a:rPr lang="ru-RU" altLang="ru-RU" sz="1400" dirty="0">
                      <a:solidFill>
                        <a:srgbClr val="FF0000"/>
                      </a:solidFill>
                      <a:latin typeface="PermianSansTypeface"/>
                      <a:cs typeface="Times New Roman" pitchFamily="18" charset="0"/>
                    </a:rPr>
                    <a:t> </a:t>
                  </a:r>
                  <a:r>
                    <a:rPr lang="ru-RU" altLang="ru-RU" sz="1400" b="1" dirty="0">
                      <a:solidFill>
                        <a:srgbClr val="FF0000"/>
                      </a:solidFill>
                      <a:latin typeface="PermianSansTypeface"/>
                      <a:cs typeface="Times New Roman" pitchFamily="18" charset="0"/>
                    </a:rPr>
                    <a:t>3</a:t>
                  </a:r>
                  <a:r>
                    <a:rPr lang="ru-RU" altLang="ru-RU" sz="1400" b="1" dirty="0" smtClean="0">
                      <a:solidFill>
                        <a:srgbClr val="FF0000"/>
                      </a:solidFill>
                      <a:latin typeface="PermianSansTypeface"/>
                      <a:cs typeface="Times New Roman" pitchFamily="18" charset="0"/>
                    </a:rPr>
                    <a:t> </a:t>
                  </a:r>
                  <a:r>
                    <a:rPr lang="ru-RU" altLang="ru-RU" sz="1400" b="1" dirty="0">
                      <a:solidFill>
                        <a:srgbClr val="FF0000"/>
                      </a:solidFill>
                      <a:latin typeface="PermianSansTypeface"/>
                      <a:cs typeface="Times New Roman" pitchFamily="18" charset="0"/>
                    </a:rPr>
                    <a:t>лет</a:t>
                  </a:r>
                </a:p>
              </p:txBody>
            </p:sp>
          </p:grpSp>
        </p:grpSp>
      </p:grpSp>
      <p:grpSp>
        <p:nvGrpSpPr>
          <p:cNvPr id="21" name="Группа 20"/>
          <p:cNvGrpSpPr/>
          <p:nvPr/>
        </p:nvGrpSpPr>
        <p:grpSpPr>
          <a:xfrm>
            <a:off x="6394720" y="1540349"/>
            <a:ext cx="5341201" cy="1804453"/>
            <a:chOff x="6403676" y="1096867"/>
            <a:chExt cx="5341201" cy="1441791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="" xmlns:a16="http://schemas.microsoft.com/office/drawing/2014/main" id="{BB5B11EE-F02D-7363-1AE0-F4FB8CFE11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03676" y="1096867"/>
              <a:ext cx="10404" cy="1424913"/>
            </a:xfrm>
            <a:prstGeom prst="line">
              <a:avLst/>
            </a:prstGeom>
            <a:ln cap="rnd">
              <a:solidFill>
                <a:srgbClr val="264796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Прямоугольник: скругленные углы 25">
              <a:extLst>
                <a:ext uri="{FF2B5EF4-FFF2-40B4-BE49-F238E27FC236}">
                  <a16:creationId xmlns="" xmlns:a16="http://schemas.microsoft.com/office/drawing/2014/main" id="{35B95F2A-2DB5-1F60-1381-74BDEF71F8DE}"/>
                </a:ext>
              </a:extLst>
            </p:cNvPr>
            <p:cNvSpPr/>
            <p:nvPr/>
          </p:nvSpPr>
          <p:spPr>
            <a:xfrm>
              <a:off x="6568297" y="1449292"/>
              <a:ext cx="5176580" cy="1089366"/>
            </a:xfrm>
            <a:prstGeom prst="roundRect">
              <a:avLst>
                <a:gd name="adj" fmla="val 3328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  <a:latin typeface="PermianSansTypeface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C1E62399-4DAD-B90A-0043-A23D2672BD4C}"/>
                </a:ext>
              </a:extLst>
            </p:cNvPr>
            <p:cNvSpPr txBox="1"/>
            <p:nvPr/>
          </p:nvSpPr>
          <p:spPr>
            <a:xfrm>
              <a:off x="6584171" y="1435748"/>
              <a:ext cx="277018" cy="3531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rgbClr val="264796"/>
                  </a:solidFill>
                  <a:latin typeface="PermianSansTypeface"/>
                </a:rPr>
                <a:t>1</a:t>
              </a:r>
              <a:endParaRPr lang="ru-RU" sz="2000" dirty="0">
                <a:solidFill>
                  <a:srgbClr val="264796"/>
                </a:solidFill>
                <a:latin typeface="PermianSansTypeface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AD9C5C04-BEC9-6F99-6745-9127544C0499}"/>
                </a:ext>
              </a:extLst>
            </p:cNvPr>
            <p:cNvSpPr txBox="1"/>
            <p:nvPr/>
          </p:nvSpPr>
          <p:spPr>
            <a:xfrm>
              <a:off x="6600626" y="1706226"/>
              <a:ext cx="277018" cy="3531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>
                  <a:solidFill>
                    <a:srgbClr val="264796"/>
                  </a:solidFill>
                  <a:latin typeface="PermianSansTypeface"/>
                </a:rPr>
                <a:t>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ABDF60F4-365B-4FF2-65A8-6331120B5089}"/>
                </a:ext>
              </a:extLst>
            </p:cNvPr>
            <p:cNvSpPr txBox="1"/>
            <p:nvPr/>
          </p:nvSpPr>
          <p:spPr>
            <a:xfrm>
              <a:off x="6927115" y="1436826"/>
              <a:ext cx="4529386" cy="2988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altLang="ru-RU" sz="1600" dirty="0">
                  <a:solidFill>
                    <a:prstClr val="black"/>
                  </a:solidFill>
                  <a:latin typeface="PermianSansTypeface"/>
                </a:rPr>
                <a:t>п</a:t>
              </a:r>
              <a:r>
                <a:rPr lang="ru-RU" altLang="ru-RU" sz="1600" dirty="0" smtClean="0">
                  <a:solidFill>
                    <a:prstClr val="black"/>
                  </a:solidFill>
                  <a:latin typeface="PermianSansTypeface"/>
                </a:rPr>
                <a:t>ополнение оборотных средств</a:t>
              </a:r>
              <a:endParaRPr lang="ru-RU" altLang="ru-RU" sz="1600" dirty="0">
                <a:solidFill>
                  <a:prstClr val="black"/>
                </a:solidFill>
                <a:latin typeface="PermianSansTypeface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ABDF60F4-365B-4FF2-65A8-6331120B5089}"/>
                </a:ext>
              </a:extLst>
            </p:cNvPr>
            <p:cNvSpPr txBox="1"/>
            <p:nvPr/>
          </p:nvSpPr>
          <p:spPr>
            <a:xfrm>
              <a:off x="6921354" y="1709793"/>
              <a:ext cx="4529386" cy="2988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altLang="ru-RU" sz="1600" dirty="0" smtClean="0">
                  <a:solidFill>
                    <a:prstClr val="black"/>
                  </a:solidFill>
                  <a:latin typeface="PermianSansTypeface"/>
                </a:rPr>
                <a:t>вложение </a:t>
              </a:r>
              <a:r>
                <a:rPr lang="ru-RU" altLang="ru-RU" sz="1600" dirty="0">
                  <a:solidFill>
                    <a:prstClr val="black"/>
                  </a:solidFill>
                  <a:latin typeface="PermianSansTypeface"/>
                </a:rPr>
                <a:t>во </a:t>
              </a:r>
              <a:r>
                <a:rPr lang="ru-RU" altLang="ru-RU" sz="1600" dirty="0" err="1">
                  <a:solidFill>
                    <a:prstClr val="black"/>
                  </a:solidFill>
                  <a:latin typeface="PermianSansTypeface"/>
                </a:rPr>
                <a:t>внеоборотные</a:t>
              </a:r>
              <a:r>
                <a:rPr lang="ru-RU" altLang="ru-RU" sz="1600" dirty="0">
                  <a:solidFill>
                    <a:prstClr val="black"/>
                  </a:solidFill>
                  <a:latin typeface="PermianSansTypeface"/>
                </a:rPr>
                <a:t> активы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41A90DF-6F6D-FCE1-5A53-5B6D8770C509}"/>
              </a:ext>
            </a:extLst>
          </p:cNvPr>
          <p:cNvSpPr txBox="1"/>
          <p:nvPr/>
        </p:nvSpPr>
        <p:spPr>
          <a:xfrm>
            <a:off x="324386" y="4242342"/>
            <a:ext cx="58626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264796"/>
                </a:solidFill>
                <a:latin typeface="PermianSansTypeface"/>
              </a:rPr>
              <a:t>Варианты обеспечения по </a:t>
            </a:r>
            <a:r>
              <a:rPr lang="ru-RU" sz="2000" dirty="0" err="1" smtClean="0">
                <a:solidFill>
                  <a:srgbClr val="264796"/>
                </a:solidFill>
                <a:latin typeface="PermianSansTypeface"/>
              </a:rPr>
              <a:t>микрозайма</a:t>
            </a:r>
            <a:r>
              <a:rPr lang="ru-RU" sz="2000" dirty="0" err="1">
                <a:solidFill>
                  <a:srgbClr val="264796"/>
                </a:solidFill>
                <a:latin typeface="PermianSansTypeface"/>
              </a:rPr>
              <a:t>м</a:t>
            </a:r>
            <a:r>
              <a:rPr lang="ru-RU" sz="2000" dirty="0" smtClean="0">
                <a:solidFill>
                  <a:srgbClr val="264796"/>
                </a:solidFill>
                <a:latin typeface="PermianSansTypeface"/>
              </a:rPr>
              <a:t>:</a:t>
            </a:r>
            <a:endParaRPr lang="en-US" sz="2000" dirty="0">
              <a:solidFill>
                <a:srgbClr val="264796"/>
              </a:solidFill>
              <a:latin typeface="PermianSansTypeface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="" xmlns:a16="http://schemas.microsoft.com/office/drawing/2014/main" id="{2075AB36-92FB-CD3B-25C8-5E16604E1694}"/>
              </a:ext>
            </a:extLst>
          </p:cNvPr>
          <p:cNvGrpSpPr/>
          <p:nvPr/>
        </p:nvGrpSpPr>
        <p:grpSpPr>
          <a:xfrm>
            <a:off x="747856" y="5673435"/>
            <a:ext cx="3098692" cy="548880"/>
            <a:chOff x="6095494" y="4762639"/>
            <a:chExt cx="6283367" cy="654281"/>
          </a:xfrm>
        </p:grpSpPr>
        <p:sp>
          <p:nvSpPr>
            <p:cNvPr id="30" name="Прямоугольник: скругленные углы 127">
              <a:extLst>
                <a:ext uri="{FF2B5EF4-FFF2-40B4-BE49-F238E27FC236}">
                  <a16:creationId xmlns="" xmlns:a16="http://schemas.microsoft.com/office/drawing/2014/main" id="{72E465F5-CAE3-AB01-AF5D-DCB5CF874478}"/>
                </a:ext>
              </a:extLst>
            </p:cNvPr>
            <p:cNvSpPr/>
            <p:nvPr/>
          </p:nvSpPr>
          <p:spPr>
            <a:xfrm>
              <a:off x="6095494" y="4762639"/>
              <a:ext cx="6283365" cy="654281"/>
            </a:xfrm>
            <a:prstGeom prst="roundRect">
              <a:avLst>
                <a:gd name="adj" fmla="val 7639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PermianSansTypeface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7CD4C464-B9DF-9597-4FA2-A2434BD657C1}"/>
                </a:ext>
              </a:extLst>
            </p:cNvPr>
            <p:cNvSpPr txBox="1"/>
            <p:nvPr/>
          </p:nvSpPr>
          <p:spPr>
            <a:xfrm>
              <a:off x="6095496" y="4810398"/>
              <a:ext cx="6283365" cy="572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altLang="ru-RU" sz="1400" dirty="0">
                  <a:latin typeface="PermianSansTypeface"/>
                  <a:cs typeface="Times New Roman" pitchFamily="18" charset="0"/>
                </a:rPr>
                <a:t>Без залога и </a:t>
              </a:r>
              <a:r>
                <a:rPr lang="ru-RU" altLang="ru-RU" sz="1400" dirty="0" smtClean="0">
                  <a:latin typeface="PermianSansTypeface"/>
                  <a:cs typeface="Times New Roman" pitchFamily="18" charset="0"/>
                </a:rPr>
                <a:t>поручительства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ru-RU" altLang="ru-RU" sz="1400" dirty="0" smtClean="0">
                  <a:latin typeface="PermianSansTypeface"/>
                  <a:cs typeface="Times New Roman" pitchFamily="18" charset="0"/>
                </a:rPr>
                <a:t>(по </a:t>
              </a:r>
              <a:r>
                <a:rPr lang="ru-RU" altLang="ru-RU" sz="1400" dirty="0">
                  <a:latin typeface="PermianSansTypeface"/>
                  <a:cs typeface="Times New Roman" pitchFamily="18" charset="0"/>
                </a:rPr>
                <a:t>основному обеспечению</a:t>
              </a:r>
              <a:r>
                <a:rPr lang="ru-RU" altLang="ru-RU" sz="1400" dirty="0" smtClean="0">
                  <a:latin typeface="PermianSansTypeface"/>
                  <a:cs typeface="Times New Roman" pitchFamily="18" charset="0"/>
                </a:rPr>
                <a:t>)</a:t>
              </a:r>
              <a:endParaRPr lang="ru-RU" altLang="ru-RU" sz="1400" dirty="0">
                <a:latin typeface="PermianSansTypeface"/>
                <a:cs typeface="Times New Roman" pitchFamily="18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641A90DF-6F6D-FCE1-5A53-5B6D8770C509}"/>
              </a:ext>
            </a:extLst>
          </p:cNvPr>
          <p:cNvSpPr txBox="1"/>
          <p:nvPr/>
        </p:nvSpPr>
        <p:spPr>
          <a:xfrm>
            <a:off x="883251" y="4877850"/>
            <a:ext cx="27592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latin typeface="PermianSansTypeface"/>
              </a:rPr>
              <a:t>100 000 – 500 000 руб.</a:t>
            </a:r>
            <a:endParaRPr lang="en-US" sz="1500" dirty="0">
              <a:latin typeface="PermianSansTypeface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641A90DF-6F6D-FCE1-5A53-5B6D8770C509}"/>
              </a:ext>
            </a:extLst>
          </p:cNvPr>
          <p:cNvSpPr txBox="1"/>
          <p:nvPr/>
        </p:nvSpPr>
        <p:spPr>
          <a:xfrm>
            <a:off x="4651273" y="4876705"/>
            <a:ext cx="27592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latin typeface="PermianSansTypeface"/>
              </a:rPr>
              <a:t>500 000 – 1 000 000 руб.</a:t>
            </a:r>
            <a:endParaRPr lang="en-US" sz="1500" dirty="0">
              <a:latin typeface="PermianSansTypeface"/>
            </a:endParaRPr>
          </a:p>
        </p:txBody>
      </p:sp>
      <p:grpSp>
        <p:nvGrpSpPr>
          <p:cNvPr id="34" name="Группа 33">
            <a:extLst>
              <a:ext uri="{FF2B5EF4-FFF2-40B4-BE49-F238E27FC236}">
                <a16:creationId xmlns="" xmlns:a16="http://schemas.microsoft.com/office/drawing/2014/main" id="{2075AB36-92FB-CD3B-25C8-5E16604E1694}"/>
              </a:ext>
            </a:extLst>
          </p:cNvPr>
          <p:cNvGrpSpPr/>
          <p:nvPr/>
        </p:nvGrpSpPr>
        <p:grpSpPr>
          <a:xfrm>
            <a:off x="4410905" y="5673435"/>
            <a:ext cx="3334634" cy="562209"/>
            <a:chOff x="6095496" y="4762639"/>
            <a:chExt cx="5105755" cy="654281"/>
          </a:xfrm>
        </p:grpSpPr>
        <p:sp>
          <p:nvSpPr>
            <p:cNvPr id="35" name="Прямоугольник: скругленные углы 127">
              <a:extLst>
                <a:ext uri="{FF2B5EF4-FFF2-40B4-BE49-F238E27FC236}">
                  <a16:creationId xmlns="" xmlns:a16="http://schemas.microsoft.com/office/drawing/2014/main" id="{72E465F5-CAE3-AB01-AF5D-DCB5CF874478}"/>
                </a:ext>
              </a:extLst>
            </p:cNvPr>
            <p:cNvSpPr/>
            <p:nvPr/>
          </p:nvSpPr>
          <p:spPr>
            <a:xfrm>
              <a:off x="6095496" y="4762639"/>
              <a:ext cx="5105753" cy="654281"/>
            </a:xfrm>
            <a:prstGeom prst="roundRect">
              <a:avLst>
                <a:gd name="adj" fmla="val 7639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PermianSansTypeface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7CD4C464-B9DF-9597-4FA2-A2434BD657C1}"/>
                </a:ext>
              </a:extLst>
            </p:cNvPr>
            <p:cNvSpPr txBox="1"/>
            <p:nvPr/>
          </p:nvSpPr>
          <p:spPr>
            <a:xfrm>
              <a:off x="6095498" y="4810398"/>
              <a:ext cx="5105753" cy="5587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altLang="ru-RU" sz="1400" dirty="0" smtClean="0">
                  <a:latin typeface="PermianSansTypeface"/>
                  <a:cs typeface="Times New Roman" pitchFamily="18" charset="0"/>
                </a:rPr>
                <a:t>Поручительство физических 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ru-RU" altLang="ru-RU" sz="1400" dirty="0" smtClean="0">
                  <a:latin typeface="PermianSansTypeface"/>
                  <a:cs typeface="Times New Roman" pitchFamily="18" charset="0"/>
                </a:rPr>
                <a:t>(в </a:t>
              </a:r>
              <a:r>
                <a:rPr lang="ru-RU" altLang="ru-RU" sz="1400" dirty="0" err="1" smtClean="0">
                  <a:latin typeface="PermianSansTypeface"/>
                  <a:cs typeface="Times New Roman" pitchFamily="18" charset="0"/>
                </a:rPr>
                <a:t>т.ч</a:t>
              </a:r>
              <a:r>
                <a:rPr lang="ru-RU" altLang="ru-RU" sz="1400" dirty="0" smtClean="0">
                  <a:latin typeface="PermianSansTypeface"/>
                  <a:cs typeface="Times New Roman" pitchFamily="18" charset="0"/>
                </a:rPr>
                <a:t>. ИП) и юридических лиц</a:t>
              </a:r>
              <a:endParaRPr lang="ru-RU" altLang="ru-RU" sz="1400" dirty="0">
                <a:latin typeface="PermianSansTypeface"/>
                <a:cs typeface="Times New Roman" pitchFamily="18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641A90DF-6F6D-FCE1-5A53-5B6D8770C509}"/>
              </a:ext>
            </a:extLst>
          </p:cNvPr>
          <p:cNvSpPr txBox="1"/>
          <p:nvPr/>
        </p:nvSpPr>
        <p:spPr>
          <a:xfrm>
            <a:off x="8419295" y="4876705"/>
            <a:ext cx="27592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latin typeface="PermianSansTypeface"/>
              </a:rPr>
              <a:t>1 000 000 – 5 000 000 руб.</a:t>
            </a:r>
            <a:endParaRPr lang="en-US" sz="1500" dirty="0">
              <a:latin typeface="PermianSansTypeface"/>
            </a:endParaRPr>
          </a:p>
        </p:txBody>
      </p:sp>
      <p:grpSp>
        <p:nvGrpSpPr>
          <p:cNvPr id="38" name="Группа 37">
            <a:extLst>
              <a:ext uri="{FF2B5EF4-FFF2-40B4-BE49-F238E27FC236}">
                <a16:creationId xmlns="" xmlns:a16="http://schemas.microsoft.com/office/drawing/2014/main" id="{2075AB36-92FB-CD3B-25C8-5E16604E1694}"/>
              </a:ext>
            </a:extLst>
          </p:cNvPr>
          <p:cNvGrpSpPr/>
          <p:nvPr/>
        </p:nvGrpSpPr>
        <p:grpSpPr>
          <a:xfrm>
            <a:off x="8223202" y="5673435"/>
            <a:ext cx="3173940" cy="562209"/>
            <a:chOff x="6095494" y="4762639"/>
            <a:chExt cx="6283367" cy="654281"/>
          </a:xfrm>
        </p:grpSpPr>
        <p:sp>
          <p:nvSpPr>
            <p:cNvPr id="39" name="Прямоугольник: скругленные углы 127">
              <a:extLst>
                <a:ext uri="{FF2B5EF4-FFF2-40B4-BE49-F238E27FC236}">
                  <a16:creationId xmlns="" xmlns:a16="http://schemas.microsoft.com/office/drawing/2014/main" id="{72E465F5-CAE3-AB01-AF5D-DCB5CF874478}"/>
                </a:ext>
              </a:extLst>
            </p:cNvPr>
            <p:cNvSpPr/>
            <p:nvPr/>
          </p:nvSpPr>
          <p:spPr>
            <a:xfrm>
              <a:off x="6095494" y="4762639"/>
              <a:ext cx="6283365" cy="654281"/>
            </a:xfrm>
            <a:prstGeom prst="roundRect">
              <a:avLst>
                <a:gd name="adj" fmla="val 7639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PermianSansTypeface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7CD4C464-B9DF-9597-4FA2-A2434BD657C1}"/>
                </a:ext>
              </a:extLst>
            </p:cNvPr>
            <p:cNvSpPr txBox="1"/>
            <p:nvPr/>
          </p:nvSpPr>
          <p:spPr>
            <a:xfrm>
              <a:off x="6095496" y="4810398"/>
              <a:ext cx="6283365" cy="5587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altLang="ru-RU" sz="1400" dirty="0" smtClean="0">
                  <a:latin typeface="PermianSansTypeface"/>
                  <a:cs typeface="Times New Roman" pitchFamily="18" charset="0"/>
                </a:rPr>
                <a:t>Залог движимого и недвижимого имущества</a:t>
              </a:r>
            </a:p>
          </p:txBody>
        </p:sp>
      </p:grpSp>
      <p:cxnSp>
        <p:nvCxnSpPr>
          <p:cNvPr id="41" name="Прямая соединительная линия 40">
            <a:extLst>
              <a:ext uri="{FF2B5EF4-FFF2-40B4-BE49-F238E27FC236}">
                <a16:creationId xmlns="" xmlns:a16="http://schemas.microsoft.com/office/drawing/2014/main" id="{AD8D98BF-2063-76D8-C6F3-4044614CC094}"/>
              </a:ext>
            </a:extLst>
          </p:cNvPr>
          <p:cNvCxnSpPr>
            <a:cxnSpLocks/>
            <a:endCxn id="45" idx="1"/>
          </p:cNvCxnSpPr>
          <p:nvPr/>
        </p:nvCxnSpPr>
        <p:spPr>
          <a:xfrm flipV="1">
            <a:off x="434146" y="5296896"/>
            <a:ext cx="11066730" cy="46921"/>
          </a:xfrm>
          <a:prstGeom prst="line">
            <a:avLst/>
          </a:prstGeom>
          <a:ln cap="rnd">
            <a:solidFill>
              <a:srgbClr val="26479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3B35A9D6-FD52-7648-D3AF-3AE0E8055BD4}"/>
              </a:ext>
            </a:extLst>
          </p:cNvPr>
          <p:cNvSpPr/>
          <p:nvPr/>
        </p:nvSpPr>
        <p:spPr>
          <a:xfrm>
            <a:off x="397656" y="5207451"/>
            <a:ext cx="235045" cy="235045"/>
          </a:xfrm>
          <a:prstGeom prst="rect">
            <a:avLst/>
          </a:prstGeom>
          <a:solidFill>
            <a:srgbClr val="2647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ermianSansTypeface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3B35A9D6-FD52-7648-D3AF-3AE0E8055BD4}"/>
              </a:ext>
            </a:extLst>
          </p:cNvPr>
          <p:cNvSpPr/>
          <p:nvPr/>
        </p:nvSpPr>
        <p:spPr>
          <a:xfrm>
            <a:off x="4004363" y="5235529"/>
            <a:ext cx="235045" cy="235045"/>
          </a:xfrm>
          <a:prstGeom prst="rect">
            <a:avLst/>
          </a:prstGeom>
          <a:solidFill>
            <a:srgbClr val="2647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ermianSansTypeface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3B35A9D6-FD52-7648-D3AF-3AE0E8055BD4}"/>
              </a:ext>
            </a:extLst>
          </p:cNvPr>
          <p:cNvSpPr/>
          <p:nvPr/>
        </p:nvSpPr>
        <p:spPr>
          <a:xfrm>
            <a:off x="7822383" y="5195128"/>
            <a:ext cx="235045" cy="235045"/>
          </a:xfrm>
          <a:prstGeom prst="rect">
            <a:avLst/>
          </a:prstGeom>
          <a:solidFill>
            <a:srgbClr val="2647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ermianSansTypeface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="" xmlns:a16="http://schemas.microsoft.com/office/drawing/2014/main" id="{3B35A9D6-FD52-7648-D3AF-3AE0E8055BD4}"/>
              </a:ext>
            </a:extLst>
          </p:cNvPr>
          <p:cNvSpPr/>
          <p:nvPr/>
        </p:nvSpPr>
        <p:spPr>
          <a:xfrm>
            <a:off x="11500876" y="5179373"/>
            <a:ext cx="235045" cy="235045"/>
          </a:xfrm>
          <a:prstGeom prst="rect">
            <a:avLst/>
          </a:prstGeom>
          <a:solidFill>
            <a:srgbClr val="2647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ermianSansTypeface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AD9C5C04-BEC9-6F99-6745-9127544C0499}"/>
              </a:ext>
            </a:extLst>
          </p:cNvPr>
          <p:cNvSpPr txBox="1"/>
          <p:nvPr/>
        </p:nvSpPr>
        <p:spPr>
          <a:xfrm>
            <a:off x="6595215" y="2600477"/>
            <a:ext cx="2770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264796"/>
                </a:solidFill>
                <a:latin typeface="PermianSansTypeface"/>
              </a:rPr>
              <a:t>3</a:t>
            </a:r>
            <a:endParaRPr lang="ru-RU" sz="2000" dirty="0">
              <a:solidFill>
                <a:srgbClr val="264796"/>
              </a:solidFill>
              <a:latin typeface="PermianSansTypeface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ABDF60F4-365B-4FF2-65A8-6331120B5089}"/>
              </a:ext>
            </a:extLst>
          </p:cNvPr>
          <p:cNvSpPr txBox="1"/>
          <p:nvPr/>
        </p:nvSpPr>
        <p:spPr>
          <a:xfrm>
            <a:off x="6918159" y="2624281"/>
            <a:ext cx="45293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dirty="0" smtClean="0">
                <a:solidFill>
                  <a:prstClr val="black"/>
                </a:solidFill>
                <a:latin typeface="PermianSansTypeface"/>
              </a:rPr>
              <a:t>рефинансирование задолженности</a:t>
            </a:r>
            <a:endParaRPr lang="ru-RU" altLang="ru-RU" sz="1600" dirty="0">
              <a:solidFill>
                <a:prstClr val="black"/>
              </a:solidFill>
              <a:latin typeface="PermianSansTypeface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CD9F2304-0A18-7313-7540-5CAAF90688E3}"/>
              </a:ext>
            </a:extLst>
          </p:cNvPr>
          <p:cNvSpPr txBox="1"/>
          <p:nvPr/>
        </p:nvSpPr>
        <p:spPr>
          <a:xfrm>
            <a:off x="324387" y="1979544"/>
            <a:ext cx="5402879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ct val="0"/>
              </a:spcBef>
            </a:pPr>
            <a:r>
              <a:rPr lang="ru-RU" altLang="ru-RU" sz="1600" spc="-8" dirty="0">
                <a:cs typeface="PermianSansTypeface"/>
              </a:rPr>
              <a:t>Субъекты </a:t>
            </a:r>
            <a:r>
              <a:rPr lang="ru-RU" altLang="ru-RU" sz="1600" spc="-8" dirty="0" smtClean="0">
                <a:cs typeface="PermianSansTypeface"/>
              </a:rPr>
              <a:t>МСП и </a:t>
            </a:r>
            <a:r>
              <a:rPr lang="ru-RU" altLang="ru-RU" sz="1600" spc="-8" dirty="0" err="1">
                <a:cs typeface="PermianSansTypeface"/>
              </a:rPr>
              <a:t>самозанятые</a:t>
            </a:r>
            <a:r>
              <a:rPr lang="ru-RU" altLang="ru-RU" sz="1600" spc="-8" dirty="0">
                <a:cs typeface="PermianSansTypeface"/>
              </a:rPr>
              <a:t> граждане, ведущие деятельность от 0 месяцев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641A90DF-6F6D-FCE1-5A53-5B6D8770C509}"/>
              </a:ext>
            </a:extLst>
          </p:cNvPr>
          <p:cNvSpPr txBox="1"/>
          <p:nvPr/>
        </p:nvSpPr>
        <p:spPr>
          <a:xfrm>
            <a:off x="6534005" y="1457048"/>
            <a:ext cx="58626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264796"/>
                </a:solidFill>
                <a:latin typeface="PermianSansTypeface"/>
              </a:rPr>
              <a:t>Цели финансирования:</a:t>
            </a:r>
            <a:endParaRPr lang="en-US" sz="2000" dirty="0">
              <a:solidFill>
                <a:srgbClr val="264796"/>
              </a:solidFill>
              <a:latin typeface="PermianSansTypeface"/>
            </a:endParaRPr>
          </a:p>
        </p:txBody>
      </p:sp>
      <p:grpSp>
        <p:nvGrpSpPr>
          <p:cNvPr id="54" name="Группа 53"/>
          <p:cNvGrpSpPr/>
          <p:nvPr/>
        </p:nvGrpSpPr>
        <p:grpSpPr>
          <a:xfrm>
            <a:off x="7331735" y="36014"/>
            <a:ext cx="3551063" cy="711146"/>
            <a:chOff x="10512125" y="144920"/>
            <a:chExt cx="4094311" cy="847570"/>
          </a:xfrm>
        </p:grpSpPr>
        <p:pic>
          <p:nvPicPr>
            <p:cNvPr id="55" name="Picture 2" descr="X:\СЛУЖБА ПРОДВИЖЕНИЯ\Рукавицына Л.П\логотипы\Пермский край от цур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12125" y="144920"/>
              <a:ext cx="450863" cy="8475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3" descr="C:\Users\rulap\Desktop\logo Агентство МСП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5941" y="390194"/>
              <a:ext cx="1461543" cy="4961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2" descr="X:\СЛУЖБА ПРОДВИЖЕНИЯ\Рукавицына Л.П\логотипы\ЛОГО Микрофинансовая прозрачный фон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92646" y="353412"/>
              <a:ext cx="1513790" cy="536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CD9F2304-0A18-7313-7540-5CAAF90688E3}"/>
              </a:ext>
            </a:extLst>
          </p:cNvPr>
          <p:cNvSpPr txBox="1"/>
          <p:nvPr/>
        </p:nvSpPr>
        <p:spPr>
          <a:xfrm>
            <a:off x="324387" y="1461324"/>
            <a:ext cx="55675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ru-RU" altLang="ru-RU" sz="2000" dirty="0">
                <a:solidFill>
                  <a:srgbClr val="264796"/>
                </a:solidFill>
                <a:latin typeface="PermianSansTypeface"/>
              </a:rPr>
              <a:t>Общие условия предоставления </a:t>
            </a:r>
            <a:r>
              <a:rPr lang="ru-RU" altLang="ru-RU" sz="2000" dirty="0" smtClean="0">
                <a:solidFill>
                  <a:srgbClr val="264796"/>
                </a:solidFill>
                <a:latin typeface="PermianSansTypeface"/>
              </a:rPr>
              <a:t>поддержки: </a:t>
            </a:r>
            <a:endParaRPr lang="ru-RU" altLang="ru-RU" sz="2000" dirty="0">
              <a:solidFill>
                <a:srgbClr val="264796"/>
              </a:solidFill>
              <a:latin typeface="PermianSansTypeface"/>
            </a:endParaRP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502" y="-191536"/>
            <a:ext cx="1462498" cy="119746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ABDF60F4-365B-4FF2-65A8-6331120B5089}"/>
              </a:ext>
            </a:extLst>
          </p:cNvPr>
          <p:cNvSpPr txBox="1"/>
          <p:nvPr/>
        </p:nvSpPr>
        <p:spPr>
          <a:xfrm>
            <a:off x="6934749" y="2972373"/>
            <a:ext cx="45293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dirty="0" smtClean="0">
                <a:solidFill>
                  <a:prstClr val="black"/>
                </a:solidFill>
                <a:latin typeface="PermianSansTypeface"/>
              </a:rPr>
              <a:t>развитие бизнеса</a:t>
            </a:r>
            <a:endParaRPr lang="ru-RU" altLang="ru-RU" sz="1600" dirty="0">
              <a:solidFill>
                <a:prstClr val="black"/>
              </a:solidFill>
              <a:latin typeface="PermianSansTypeface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AD9C5C04-BEC9-6F99-6745-9127544C0499}"/>
              </a:ext>
            </a:extLst>
          </p:cNvPr>
          <p:cNvSpPr txBox="1"/>
          <p:nvPr/>
        </p:nvSpPr>
        <p:spPr>
          <a:xfrm>
            <a:off x="6605278" y="2962891"/>
            <a:ext cx="2770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264796"/>
                </a:solidFill>
                <a:latin typeface="PermianSansTypeface"/>
              </a:rPr>
              <a:t>4</a:t>
            </a:r>
            <a:endParaRPr lang="ru-RU" sz="2000" dirty="0">
              <a:solidFill>
                <a:srgbClr val="264796"/>
              </a:solidFill>
              <a:latin typeface="PermianSansTypeface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CD9F2304-0A18-7313-7540-5CAAF90688E3}"/>
              </a:ext>
            </a:extLst>
          </p:cNvPr>
          <p:cNvSpPr txBox="1"/>
          <p:nvPr/>
        </p:nvSpPr>
        <p:spPr>
          <a:xfrm>
            <a:off x="987722" y="922315"/>
            <a:ext cx="6420234" cy="404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ru-RU" altLang="ru-RU" sz="2000" dirty="0" smtClean="0">
                <a:latin typeface="PermianSansTypeface"/>
              </a:rPr>
              <a:t>АО «</a:t>
            </a:r>
            <a:r>
              <a:rPr lang="ru-RU" altLang="ru-RU" sz="2000" dirty="0" err="1" smtClean="0">
                <a:latin typeface="PermianSansTypeface"/>
              </a:rPr>
              <a:t>Микрофинансовая</a:t>
            </a:r>
            <a:r>
              <a:rPr lang="ru-RU" altLang="ru-RU" sz="2000" dirty="0" smtClean="0">
                <a:latin typeface="PermianSansTypeface"/>
              </a:rPr>
              <a:t> компания Пермского края»</a:t>
            </a:r>
            <a:endParaRPr lang="ru-RU" altLang="ru-RU" sz="2000" dirty="0">
              <a:latin typeface="PermianSansTypeface"/>
            </a:endParaRPr>
          </a:p>
        </p:txBody>
      </p:sp>
      <p:pic>
        <p:nvPicPr>
          <p:cNvPr id="62" name="Picture 2" descr="X:\СЛУЖБА ПРОДВИЖЕНИЯ\Рукавицына Л.П\логотипы\ЛОГО Микрофинансовая прозрачный фон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27"/>
          <a:stretch/>
        </p:blipFill>
        <p:spPr bwMode="auto">
          <a:xfrm>
            <a:off x="434147" y="882397"/>
            <a:ext cx="479116" cy="47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944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ru-RU" dirty="0" smtClean="0"/>
              <a:t>Виды микрозаймов</a:t>
            </a:r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282817" y="1376772"/>
            <a:ext cx="2754140" cy="2412247"/>
            <a:chOff x="565596" y="3041618"/>
            <a:chExt cx="5507922" cy="4824494"/>
          </a:xfrm>
        </p:grpSpPr>
        <p:sp>
          <p:nvSpPr>
            <p:cNvPr id="45" name="Прямоугольник: скругленные углы 22">
              <a:extLst>
                <a:ext uri="{FF2B5EF4-FFF2-40B4-BE49-F238E27FC236}">
                  <a16:creationId xmlns="" xmlns:a16="http://schemas.microsoft.com/office/drawing/2014/main" id="{7A317E31-A75D-8FC2-8357-4D6083F28347}"/>
                </a:ext>
              </a:extLst>
            </p:cNvPr>
            <p:cNvSpPr/>
            <p:nvPr/>
          </p:nvSpPr>
          <p:spPr>
            <a:xfrm>
              <a:off x="674189" y="3041618"/>
              <a:ext cx="5340815" cy="4824494"/>
            </a:xfrm>
            <a:prstGeom prst="roundRect">
              <a:avLst>
                <a:gd name="adj" fmla="val 7639"/>
              </a:avLst>
            </a:prstGeom>
            <a:solidFill>
              <a:srgbClr val="E5E8EC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87B0C1F9-B969-3A57-3C86-386D34ABF5FA}"/>
                </a:ext>
              </a:extLst>
            </p:cNvPr>
            <p:cNvSpPr txBox="1"/>
            <p:nvPr/>
          </p:nvSpPr>
          <p:spPr>
            <a:xfrm>
              <a:off x="565596" y="3276050"/>
              <a:ext cx="5507922" cy="19646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1"/>
                </a:spcBef>
                <a:tabLst>
                  <a:tab pos="0" algn="l"/>
                </a:tabLst>
                <a:defRPr/>
              </a:pPr>
              <a:r>
                <a:rPr lang="ru-RU" sz="1100" b="1" dirty="0">
                  <a:latin typeface="PermianSansTypeface"/>
                </a:rPr>
                <a:t>«</a:t>
              </a:r>
              <a:r>
                <a:rPr lang="en-US" sz="1100" b="1" dirty="0">
                  <a:latin typeface="PermianSansTypeface"/>
                </a:rPr>
                <a:t>Z</a:t>
              </a:r>
              <a:r>
                <a:rPr lang="ru-RU" sz="1100" b="1" dirty="0">
                  <a:latin typeface="PermianSansTypeface"/>
                </a:rPr>
                <a:t>а наших», «</a:t>
              </a:r>
              <a:r>
                <a:rPr lang="en-US" sz="1100" b="1" dirty="0">
                  <a:latin typeface="PermianSansTypeface"/>
                </a:rPr>
                <a:t>Z</a:t>
              </a:r>
              <a:r>
                <a:rPr lang="ru-RU" sz="1100" b="1" dirty="0">
                  <a:latin typeface="PermianSansTypeface"/>
                </a:rPr>
                <a:t>а наших. Старт», </a:t>
              </a:r>
              <a:r>
                <a:rPr lang="ru-RU" sz="1100" b="1" dirty="0" smtClean="0">
                  <a:latin typeface="PermianSansTypeface"/>
                </a:rPr>
                <a:t/>
              </a:r>
              <a:br>
                <a:rPr lang="ru-RU" sz="1100" b="1" dirty="0" smtClean="0">
                  <a:latin typeface="PermianSansTypeface"/>
                </a:rPr>
              </a:br>
              <a:r>
                <a:rPr lang="ru-RU" sz="1100" b="1" dirty="0" smtClean="0">
                  <a:latin typeface="PermianSansTypeface"/>
                </a:rPr>
                <a:t>«</a:t>
              </a:r>
              <a:r>
                <a:rPr lang="en-US" sz="1100" b="1" dirty="0">
                  <a:latin typeface="PermianSansTypeface"/>
                </a:rPr>
                <a:t>Z</a:t>
              </a:r>
              <a:r>
                <a:rPr lang="ru-RU" sz="1100" b="1" dirty="0">
                  <a:latin typeface="PermianSansTypeface"/>
                </a:rPr>
                <a:t>а наших. </a:t>
              </a:r>
              <a:r>
                <a:rPr lang="ru-RU" sz="1100" b="1" dirty="0" err="1">
                  <a:latin typeface="PermianSansTypeface"/>
                </a:rPr>
                <a:t>Самозанятый</a:t>
              </a:r>
              <a:r>
                <a:rPr lang="ru-RU" sz="1100" b="1" dirty="0" smtClean="0">
                  <a:latin typeface="PermianSansTypeface"/>
                </a:rPr>
                <a:t>»</a:t>
              </a:r>
              <a:endParaRPr lang="ru-RU" sz="1100" dirty="0">
                <a:solidFill>
                  <a:schemeClr val="bg1"/>
                </a:solidFill>
                <a:latin typeface="PermianSansTypeface"/>
              </a:endParaRPr>
            </a:p>
            <a:p>
              <a:pPr algn="ctr">
                <a:lnSpc>
                  <a:spcPct val="90000"/>
                </a:lnSpc>
                <a:spcBef>
                  <a:spcPts val="1001"/>
                </a:spcBef>
                <a:tabLst>
                  <a:tab pos="0" algn="l"/>
                </a:tabLst>
                <a:defRPr/>
              </a:pPr>
              <a:r>
                <a:rPr lang="ru-RU" sz="1100" b="1" dirty="0">
                  <a:latin typeface="PermianSansTypeface"/>
                </a:rPr>
                <a:t>(для СМСП и самозанятых, оказывающих поддержку армии РФ </a:t>
              </a:r>
              <a:r>
                <a:rPr lang="ru-RU" sz="1100" b="1" dirty="0" smtClean="0">
                  <a:latin typeface="PermianSansTypeface"/>
                </a:rPr>
                <a:t/>
              </a:r>
              <a:br>
                <a:rPr lang="ru-RU" sz="1100" b="1" dirty="0" smtClean="0">
                  <a:latin typeface="PermianSansTypeface"/>
                </a:rPr>
              </a:br>
              <a:r>
                <a:rPr lang="ru-RU" sz="1100" b="1" dirty="0" smtClean="0">
                  <a:latin typeface="PermianSansTypeface"/>
                </a:rPr>
                <a:t>в </a:t>
              </a:r>
              <a:r>
                <a:rPr lang="ru-RU" sz="1100" b="1" dirty="0">
                  <a:latin typeface="PermianSansTypeface"/>
                </a:rPr>
                <a:t>рамках проведения СВО)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="" xmlns:a16="http://schemas.microsoft.com/office/drawing/2014/main" id="{C0B956BA-92FD-FA9B-FC1D-ADC051A0C0C3}"/>
                </a:ext>
              </a:extLst>
            </p:cNvPr>
            <p:cNvSpPr txBox="1"/>
            <p:nvPr/>
          </p:nvSpPr>
          <p:spPr>
            <a:xfrm>
              <a:off x="718036" y="5448220"/>
              <a:ext cx="5271889" cy="2031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Сумма: от 100 000 </a:t>
              </a:r>
              <a:r>
                <a:rPr lang="ru-RU" sz="1000" dirty="0" smtClean="0"/>
                <a:t>руб. до </a:t>
              </a:r>
              <a:r>
                <a:rPr lang="ru-RU" sz="1000" dirty="0"/>
                <a:t>5 </a:t>
              </a:r>
              <a:r>
                <a:rPr lang="ru-RU" sz="1000" dirty="0" smtClean="0"/>
                <a:t>млн</a:t>
              </a:r>
              <a:r>
                <a:rPr lang="en-US" sz="1000" dirty="0" smtClean="0"/>
                <a:t>. </a:t>
              </a:r>
              <a:r>
                <a:rPr lang="ru-RU" sz="1000" dirty="0" smtClean="0"/>
                <a:t>руб.</a:t>
              </a:r>
              <a:r>
                <a:rPr lang="ru-RU" sz="1000" dirty="0" smtClean="0">
                  <a:latin typeface="PT Rouble Decorative" panose="04010101010101010101" pitchFamily="82" charset="0"/>
                </a:rPr>
                <a:t> </a:t>
              </a:r>
              <a:endParaRPr lang="ru-RU" sz="1000" dirty="0">
                <a:latin typeface="PT Rouble Decorative" panose="04010101010101010101" pitchFamily="8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Срок: до 36 месяцев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Цели: пополнение оборотных средств, вложение во внеоборотные активы, рефинансирование задолженности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339424" y="906383"/>
            <a:ext cx="11620137" cy="384196"/>
            <a:chOff x="678803" y="1956782"/>
            <a:chExt cx="23238762" cy="768391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678803" y="1956782"/>
              <a:ext cx="5382576" cy="749254"/>
              <a:chOff x="4832772" y="6786805"/>
              <a:chExt cx="4387097" cy="749254"/>
            </a:xfrm>
          </p:grpSpPr>
          <p:sp>
            <p:nvSpPr>
              <p:cNvPr id="85" name="Прямоугольник: скругленные углы 104">
                <a:extLst>
                  <a:ext uri="{FF2B5EF4-FFF2-40B4-BE49-F238E27FC236}">
                    <a16:creationId xmlns="" xmlns:a16="http://schemas.microsoft.com/office/drawing/2014/main" id="{E2C075CA-A26A-DC18-5D35-6536C44F2BDE}"/>
                  </a:ext>
                </a:extLst>
              </p:cNvPr>
              <p:cNvSpPr/>
              <p:nvPr/>
            </p:nvSpPr>
            <p:spPr>
              <a:xfrm>
                <a:off x="4832772" y="6791479"/>
                <a:ext cx="4373806" cy="744580"/>
              </a:xfrm>
              <a:prstGeom prst="roundRect">
                <a:avLst>
                  <a:gd name="adj" fmla="val 7639"/>
                </a:avLst>
              </a:prstGeom>
              <a:solidFill>
                <a:srgbClr val="41647D"/>
              </a:solidFill>
              <a:ln>
                <a:solidFill>
                  <a:schemeClr val="bg1"/>
                </a:solidFill>
              </a:ln>
              <a:effectLst>
                <a:outerShdw blurRad="1778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="" xmlns:a16="http://schemas.microsoft.com/office/drawing/2014/main" id="{69AA60A5-8657-EEA6-5C67-6F505E94D6CA}"/>
                  </a:ext>
                </a:extLst>
              </p:cNvPr>
              <p:cNvSpPr txBox="1"/>
              <p:nvPr/>
            </p:nvSpPr>
            <p:spPr>
              <a:xfrm>
                <a:off x="4846063" y="6786805"/>
                <a:ext cx="4373806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 smtClean="0">
                    <a:solidFill>
                      <a:schemeClr val="bg1"/>
                    </a:solidFill>
                    <a:latin typeface="+mj-lt"/>
                  </a:rPr>
                  <a:t>1% годовых</a:t>
                </a:r>
                <a:r>
                  <a:rPr lang="ru-RU" sz="600" dirty="0">
                    <a:latin typeface="Montserrat" panose="00000500000000000000" pitchFamily="2" charset="-52"/>
                  </a:rPr>
                  <a:t>.</a:t>
                </a:r>
              </a:p>
            </p:txBody>
          </p:sp>
        </p:grpSp>
        <p:grpSp>
          <p:nvGrpSpPr>
            <p:cNvPr id="104" name="Группа 103"/>
            <p:cNvGrpSpPr/>
            <p:nvPr/>
          </p:nvGrpSpPr>
          <p:grpSpPr>
            <a:xfrm>
              <a:off x="6574582" y="1956784"/>
              <a:ext cx="5431423" cy="749252"/>
              <a:chOff x="4832772" y="6786807"/>
              <a:chExt cx="4426910" cy="749252"/>
            </a:xfrm>
          </p:grpSpPr>
          <p:sp>
            <p:nvSpPr>
              <p:cNvPr id="105" name="Прямоугольник: скругленные углы 104">
                <a:extLst>
                  <a:ext uri="{FF2B5EF4-FFF2-40B4-BE49-F238E27FC236}">
                    <a16:creationId xmlns="" xmlns:a16="http://schemas.microsoft.com/office/drawing/2014/main" id="{E2C075CA-A26A-DC18-5D35-6536C44F2BDE}"/>
                  </a:ext>
                </a:extLst>
              </p:cNvPr>
              <p:cNvSpPr/>
              <p:nvPr/>
            </p:nvSpPr>
            <p:spPr>
              <a:xfrm>
                <a:off x="4832772" y="6791479"/>
                <a:ext cx="4373806" cy="744580"/>
              </a:xfrm>
              <a:prstGeom prst="roundRect">
                <a:avLst>
                  <a:gd name="adj" fmla="val 7639"/>
                </a:avLst>
              </a:prstGeom>
              <a:solidFill>
                <a:srgbClr val="41647D"/>
              </a:solidFill>
              <a:ln>
                <a:solidFill>
                  <a:schemeClr val="bg1"/>
                </a:solidFill>
              </a:ln>
              <a:effectLst>
                <a:outerShdw blurRad="1778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="" xmlns:a16="http://schemas.microsoft.com/office/drawing/2014/main" id="{69AA60A5-8657-EEA6-5C67-6F505E94D6CA}"/>
                  </a:ext>
                </a:extLst>
              </p:cNvPr>
              <p:cNvSpPr txBox="1"/>
              <p:nvPr/>
            </p:nvSpPr>
            <p:spPr>
              <a:xfrm>
                <a:off x="4885876" y="6786807"/>
                <a:ext cx="4373806" cy="7386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 smtClean="0">
                    <a:solidFill>
                      <a:schemeClr val="bg1"/>
                    </a:solidFill>
                    <a:latin typeface="+mj-lt"/>
                  </a:rPr>
                  <a:t>3% годовых</a:t>
                </a:r>
                <a:r>
                  <a:rPr lang="ru-RU" sz="600" dirty="0">
                    <a:latin typeface="Montserrat" panose="00000500000000000000" pitchFamily="2" charset="-52"/>
                  </a:rPr>
                  <a:t>.</a:t>
                </a:r>
              </a:p>
            </p:txBody>
          </p:sp>
        </p:grpSp>
        <p:grpSp>
          <p:nvGrpSpPr>
            <p:cNvPr id="107" name="Группа 106"/>
            <p:cNvGrpSpPr/>
            <p:nvPr/>
          </p:nvGrpSpPr>
          <p:grpSpPr>
            <a:xfrm>
              <a:off x="12471151" y="1956783"/>
              <a:ext cx="5366269" cy="768390"/>
              <a:chOff x="4832772" y="6767669"/>
              <a:chExt cx="4373806" cy="768390"/>
            </a:xfrm>
          </p:grpSpPr>
          <p:sp>
            <p:nvSpPr>
              <p:cNvPr id="108" name="Прямоугольник: скругленные углы 104">
                <a:extLst>
                  <a:ext uri="{FF2B5EF4-FFF2-40B4-BE49-F238E27FC236}">
                    <a16:creationId xmlns="" xmlns:a16="http://schemas.microsoft.com/office/drawing/2014/main" id="{E2C075CA-A26A-DC18-5D35-6536C44F2BDE}"/>
                  </a:ext>
                </a:extLst>
              </p:cNvPr>
              <p:cNvSpPr/>
              <p:nvPr/>
            </p:nvSpPr>
            <p:spPr>
              <a:xfrm>
                <a:off x="4832772" y="6791479"/>
                <a:ext cx="4373806" cy="744580"/>
              </a:xfrm>
              <a:prstGeom prst="roundRect">
                <a:avLst>
                  <a:gd name="adj" fmla="val 7639"/>
                </a:avLst>
              </a:prstGeom>
              <a:solidFill>
                <a:srgbClr val="41647D"/>
              </a:solidFill>
              <a:ln>
                <a:solidFill>
                  <a:schemeClr val="bg1"/>
                </a:solidFill>
              </a:ln>
              <a:effectLst>
                <a:outerShdw blurRad="1778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="" xmlns:a16="http://schemas.microsoft.com/office/drawing/2014/main" id="{69AA60A5-8657-EEA6-5C67-6F505E94D6CA}"/>
                  </a:ext>
                </a:extLst>
              </p:cNvPr>
              <p:cNvSpPr txBox="1"/>
              <p:nvPr/>
            </p:nvSpPr>
            <p:spPr>
              <a:xfrm>
                <a:off x="4832772" y="6767669"/>
                <a:ext cx="4373806" cy="7386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 smtClean="0">
                    <a:solidFill>
                      <a:schemeClr val="bg1"/>
                    </a:solidFill>
                    <a:latin typeface="+mj-lt"/>
                  </a:rPr>
                  <a:t>10,5% годовых*</a:t>
                </a:r>
                <a:r>
                  <a:rPr lang="ru-RU" sz="600" dirty="0">
                    <a:latin typeface="Montserrat" panose="00000500000000000000" pitchFamily="2" charset="-52"/>
                  </a:rPr>
                  <a:t>.</a:t>
                </a:r>
              </a:p>
            </p:txBody>
          </p:sp>
        </p:grpSp>
        <p:grpSp>
          <p:nvGrpSpPr>
            <p:cNvPr id="110" name="Группа 109"/>
            <p:cNvGrpSpPr/>
            <p:nvPr/>
          </p:nvGrpSpPr>
          <p:grpSpPr>
            <a:xfrm>
              <a:off x="18383894" y="1956783"/>
              <a:ext cx="5533671" cy="768390"/>
              <a:chOff x="4832772" y="6767669"/>
              <a:chExt cx="4510248" cy="768390"/>
            </a:xfrm>
          </p:grpSpPr>
          <p:sp>
            <p:nvSpPr>
              <p:cNvPr id="111" name="Прямоугольник: скругленные углы 104">
                <a:extLst>
                  <a:ext uri="{FF2B5EF4-FFF2-40B4-BE49-F238E27FC236}">
                    <a16:creationId xmlns="" xmlns:a16="http://schemas.microsoft.com/office/drawing/2014/main" id="{E2C075CA-A26A-DC18-5D35-6536C44F2BDE}"/>
                  </a:ext>
                </a:extLst>
              </p:cNvPr>
              <p:cNvSpPr/>
              <p:nvPr/>
            </p:nvSpPr>
            <p:spPr>
              <a:xfrm>
                <a:off x="4832772" y="6791479"/>
                <a:ext cx="4373806" cy="744580"/>
              </a:xfrm>
              <a:prstGeom prst="roundRect">
                <a:avLst>
                  <a:gd name="adj" fmla="val 7639"/>
                </a:avLst>
              </a:prstGeom>
              <a:solidFill>
                <a:srgbClr val="41647D"/>
              </a:solidFill>
              <a:ln>
                <a:solidFill>
                  <a:schemeClr val="bg1"/>
                </a:solidFill>
              </a:ln>
              <a:effectLst>
                <a:outerShdw blurRad="1778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="" xmlns:a16="http://schemas.microsoft.com/office/drawing/2014/main" id="{69AA60A5-8657-EEA6-5C67-6F505E94D6CA}"/>
                  </a:ext>
                </a:extLst>
              </p:cNvPr>
              <p:cNvSpPr txBox="1"/>
              <p:nvPr/>
            </p:nvSpPr>
            <p:spPr>
              <a:xfrm>
                <a:off x="4969215" y="6767669"/>
                <a:ext cx="4373805" cy="7386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dirty="0" smtClean="0">
                    <a:solidFill>
                      <a:schemeClr val="bg1"/>
                    </a:solidFill>
                    <a:latin typeface="+mj-lt"/>
                  </a:rPr>
                  <a:t>15% годовых</a:t>
                </a:r>
                <a:r>
                  <a:rPr lang="ru-RU" sz="600" dirty="0">
                    <a:latin typeface="Montserrat" panose="00000500000000000000" pitchFamily="2" charset="-52"/>
                  </a:rPr>
                  <a:t>.</a:t>
                </a:r>
              </a:p>
            </p:txBody>
          </p:sp>
        </p:grpSp>
      </p:grpSp>
      <p:grpSp>
        <p:nvGrpSpPr>
          <p:cNvPr id="8" name="Группа 7"/>
          <p:cNvGrpSpPr/>
          <p:nvPr/>
        </p:nvGrpSpPr>
        <p:grpSpPr>
          <a:xfrm>
            <a:off x="3275834" y="1376772"/>
            <a:ext cx="2670581" cy="2418372"/>
            <a:chOff x="6551241" y="3029368"/>
            <a:chExt cx="5340815" cy="4836744"/>
          </a:xfrm>
        </p:grpSpPr>
        <p:sp>
          <p:nvSpPr>
            <p:cNvPr id="114" name="Прямоугольник: скругленные углы 22">
              <a:extLst>
                <a:ext uri="{FF2B5EF4-FFF2-40B4-BE49-F238E27FC236}">
                  <a16:creationId xmlns="" xmlns:a16="http://schemas.microsoft.com/office/drawing/2014/main" id="{7A317E31-A75D-8FC2-8357-4D6083F28347}"/>
                </a:ext>
              </a:extLst>
            </p:cNvPr>
            <p:cNvSpPr/>
            <p:nvPr/>
          </p:nvSpPr>
          <p:spPr bwMode="auto">
            <a:xfrm>
              <a:off x="6551241" y="3029368"/>
              <a:ext cx="5340815" cy="4836744"/>
            </a:xfrm>
            <a:prstGeom prst="roundRect">
              <a:avLst>
                <a:gd name="adj" fmla="val 7639"/>
              </a:avLst>
            </a:prstGeom>
            <a:solidFill>
              <a:srgbClr val="E5E8EC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="" xmlns:a16="http://schemas.microsoft.com/office/drawing/2014/main" id="{87B0C1F9-B969-3A57-3C86-386D34ABF5FA}"/>
                </a:ext>
              </a:extLst>
            </p:cNvPr>
            <p:cNvSpPr txBox="1"/>
            <p:nvPr/>
          </p:nvSpPr>
          <p:spPr bwMode="auto">
            <a:xfrm>
              <a:off x="6630596" y="3071550"/>
              <a:ext cx="5163824" cy="25740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1"/>
                </a:spcBef>
                <a:tabLst>
                  <a:tab pos="0" algn="l"/>
                </a:tabLst>
                <a:defRPr/>
              </a:pPr>
              <a:r>
                <a:rPr lang="ru-RU" sz="1100" b="1" dirty="0">
                  <a:latin typeface="PermianSansTypeface"/>
                </a:rPr>
                <a:t>«Приоритетный»</a:t>
              </a:r>
            </a:p>
            <a:p>
              <a:pPr algn="ctr">
                <a:lnSpc>
                  <a:spcPct val="90000"/>
                </a:lnSpc>
                <a:spcBef>
                  <a:spcPts val="1001"/>
                </a:spcBef>
                <a:tabLst>
                  <a:tab pos="0" algn="l"/>
                </a:tabLst>
                <a:defRPr/>
              </a:pPr>
              <a:r>
                <a:rPr lang="ru-RU" sz="1100" b="1" dirty="0">
                  <a:latin typeface="PermianSansTypeface"/>
                </a:rPr>
                <a:t>(для СМСП из сфер </a:t>
              </a:r>
              <a:r>
                <a:rPr lang="ru-RU" sz="1100" b="1" dirty="0" smtClean="0">
                  <a:latin typeface="PermianSansTypeface"/>
                </a:rPr>
                <a:t>обрабатывающего производства, туризма, гостиничного бизнеса, сельского хозяйства</a:t>
              </a:r>
              <a:r>
                <a:rPr lang="en-US" sz="1100" b="1" dirty="0" smtClean="0">
                  <a:latin typeface="PermianSansTypeface"/>
                </a:rPr>
                <a:t>,</a:t>
              </a:r>
              <a:r>
                <a:rPr lang="ru-RU" sz="1100" b="1" dirty="0" smtClean="0">
                  <a:latin typeface="PermianSansTypeface"/>
                </a:rPr>
                <a:t> в том числе осуществляющих экспортную деятельность и</a:t>
              </a:r>
              <a:r>
                <a:rPr lang="en-US" sz="1100" b="1" dirty="0" smtClean="0">
                  <a:latin typeface="PermianSansTypeface"/>
                </a:rPr>
                <a:t>/</a:t>
              </a:r>
              <a:r>
                <a:rPr lang="ru-RU" sz="1100" b="1" dirty="0" smtClean="0">
                  <a:latin typeface="PermianSansTypeface"/>
                </a:rPr>
                <a:t>или </a:t>
              </a:r>
              <a:r>
                <a:rPr lang="en-US" sz="1100" b="1" dirty="0" smtClean="0">
                  <a:latin typeface="PermianSansTypeface"/>
                </a:rPr>
                <a:t>E-commerce</a:t>
              </a:r>
              <a:r>
                <a:rPr lang="ru-RU" sz="1100" b="1" dirty="0" smtClean="0">
                  <a:latin typeface="PermianSansTypeface"/>
                </a:rPr>
                <a:t> )</a:t>
              </a:r>
              <a:endParaRPr lang="ru-RU" sz="1100" b="1" dirty="0">
                <a:latin typeface="PermianSansTypeface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="" xmlns:a16="http://schemas.microsoft.com/office/drawing/2014/main" id="{C0B956BA-92FD-FA9B-FC1D-ADC051A0C0C3}"/>
                </a:ext>
              </a:extLst>
            </p:cNvPr>
            <p:cNvSpPr txBox="1"/>
            <p:nvPr/>
          </p:nvSpPr>
          <p:spPr bwMode="auto">
            <a:xfrm>
              <a:off x="6584681" y="6028398"/>
              <a:ext cx="5286563" cy="17235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Сумма: от 100 000 </a:t>
              </a:r>
              <a:r>
                <a:rPr lang="ru-RU" sz="1000" dirty="0" smtClean="0"/>
                <a:t>руб. до </a:t>
              </a:r>
              <a:r>
                <a:rPr lang="ru-RU" sz="1000" dirty="0"/>
                <a:t>5 </a:t>
              </a:r>
              <a:r>
                <a:rPr lang="ru-RU" sz="1000" dirty="0" smtClean="0"/>
                <a:t>млн. руб.</a:t>
              </a:r>
              <a:r>
                <a:rPr lang="ru-RU" sz="1000" dirty="0" smtClean="0">
                  <a:latin typeface="PT Rouble Decorative" panose="04010101010101010101" pitchFamily="82" charset="0"/>
                </a:rPr>
                <a:t> </a:t>
              </a:r>
              <a:endParaRPr lang="ru-RU" sz="1000" dirty="0">
                <a:latin typeface="PT Rouble Decorative" panose="04010101010101010101" pitchFamily="8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Срок: до 36 месяцев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Цели: пополнение оборотных средств, вложение во внеоборотные активы</a:t>
              </a:r>
            </a:p>
          </p:txBody>
        </p:sp>
      </p:grpSp>
      <p:grpSp>
        <p:nvGrpSpPr>
          <p:cNvPr id="122" name="Группа 121"/>
          <p:cNvGrpSpPr/>
          <p:nvPr/>
        </p:nvGrpSpPr>
        <p:grpSpPr>
          <a:xfrm>
            <a:off x="3283111" y="3890247"/>
            <a:ext cx="2720282" cy="2418372"/>
            <a:chOff x="6551241" y="3029368"/>
            <a:chExt cx="5440211" cy="4836744"/>
          </a:xfrm>
        </p:grpSpPr>
        <p:sp>
          <p:nvSpPr>
            <p:cNvPr id="123" name="Прямоугольник: скругленные углы 22">
              <a:extLst>
                <a:ext uri="{FF2B5EF4-FFF2-40B4-BE49-F238E27FC236}">
                  <a16:creationId xmlns="" xmlns:a16="http://schemas.microsoft.com/office/drawing/2014/main" id="{7A317E31-A75D-8FC2-8357-4D6083F28347}"/>
                </a:ext>
              </a:extLst>
            </p:cNvPr>
            <p:cNvSpPr/>
            <p:nvPr/>
          </p:nvSpPr>
          <p:spPr bwMode="auto">
            <a:xfrm>
              <a:off x="6551241" y="3029368"/>
              <a:ext cx="5340815" cy="4836744"/>
            </a:xfrm>
            <a:prstGeom prst="roundRect">
              <a:avLst>
                <a:gd name="adj" fmla="val 7639"/>
              </a:avLst>
            </a:prstGeom>
            <a:solidFill>
              <a:srgbClr val="E5E8EC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="" xmlns:a16="http://schemas.microsoft.com/office/drawing/2014/main" id="{87B0C1F9-B969-3A57-3C86-386D34ABF5FA}"/>
                </a:ext>
              </a:extLst>
            </p:cNvPr>
            <p:cNvSpPr txBox="1"/>
            <p:nvPr/>
          </p:nvSpPr>
          <p:spPr bwMode="auto">
            <a:xfrm>
              <a:off x="6639735" y="3185592"/>
              <a:ext cx="5163824" cy="19646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1"/>
                </a:spcBef>
                <a:tabLst>
                  <a:tab pos="0" algn="l"/>
                </a:tabLst>
                <a:defRPr/>
              </a:pPr>
              <a:r>
                <a:rPr lang="ru-RU" sz="1100" b="1" dirty="0">
                  <a:latin typeface="PermianSansTypeface"/>
                </a:rPr>
                <a:t>«Стартовый</a:t>
              </a:r>
              <a:r>
                <a:rPr lang="ru-RU" sz="1100" b="1" dirty="0" smtClean="0">
                  <a:latin typeface="PermianSansTypeface"/>
                </a:rPr>
                <a:t>»</a:t>
              </a:r>
              <a:endParaRPr lang="ru-RU" sz="1200" dirty="0">
                <a:latin typeface="PermianSerifTypeface"/>
              </a:endParaRPr>
            </a:p>
            <a:p>
              <a:pPr algn="ctr">
                <a:lnSpc>
                  <a:spcPct val="90000"/>
                </a:lnSpc>
                <a:spcBef>
                  <a:spcPts val="1001"/>
                </a:spcBef>
                <a:tabLst>
                  <a:tab pos="0" algn="l"/>
                </a:tabLst>
                <a:defRPr/>
              </a:pPr>
              <a:r>
                <a:rPr lang="ru-RU" sz="1100" b="1" dirty="0">
                  <a:latin typeface="PermianSansTypeface"/>
                </a:rPr>
                <a:t>(для начинающих предпринимателей при сроке деятельности от 0 до 24 месяцев при наличии бизнес-плана)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="" xmlns:a16="http://schemas.microsoft.com/office/drawing/2014/main" id="{C0B956BA-92FD-FA9B-FC1D-ADC051A0C0C3}"/>
                </a:ext>
              </a:extLst>
            </p:cNvPr>
            <p:cNvSpPr txBox="1"/>
            <p:nvPr/>
          </p:nvSpPr>
          <p:spPr bwMode="auto">
            <a:xfrm>
              <a:off x="6587821" y="5283918"/>
              <a:ext cx="5403631" cy="17235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Сумма: от 100 000 </a:t>
              </a:r>
              <a:r>
                <a:rPr lang="ru-RU" sz="1000" dirty="0" smtClean="0"/>
                <a:t>руб.  </a:t>
              </a:r>
              <a:r>
                <a:rPr lang="ru-RU" sz="1000" dirty="0"/>
                <a:t>до 1 </a:t>
              </a:r>
              <a:r>
                <a:rPr lang="ru-RU" sz="1000" dirty="0" smtClean="0"/>
                <a:t>млн. руб. </a:t>
              </a:r>
              <a:r>
                <a:rPr lang="ru-RU" sz="1000" dirty="0" smtClean="0">
                  <a:latin typeface="PT Rouble Decorative" panose="04010101010101010101" pitchFamily="82" charset="0"/>
                </a:rPr>
                <a:t> </a:t>
              </a:r>
              <a:endParaRPr lang="ru-RU" sz="1000" dirty="0">
                <a:latin typeface="PT Rouble Decorative" panose="04010101010101010101" pitchFamily="8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Срок: до 36 месяцев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Цели: пополнение оборотных средств, вложение во внеоборотные активы, развитие бизнеса</a:t>
              </a:r>
            </a:p>
          </p:txBody>
        </p:sp>
      </p:grpSp>
      <p:grpSp>
        <p:nvGrpSpPr>
          <p:cNvPr id="130" name="Группа 129"/>
          <p:cNvGrpSpPr/>
          <p:nvPr/>
        </p:nvGrpSpPr>
        <p:grpSpPr>
          <a:xfrm>
            <a:off x="6221140" y="1376772"/>
            <a:ext cx="2685424" cy="2418372"/>
            <a:chOff x="6521557" y="3029368"/>
            <a:chExt cx="5370499" cy="4836744"/>
          </a:xfrm>
        </p:grpSpPr>
        <p:sp>
          <p:nvSpPr>
            <p:cNvPr id="131" name="Прямоугольник: скругленные углы 22">
              <a:extLst>
                <a:ext uri="{FF2B5EF4-FFF2-40B4-BE49-F238E27FC236}">
                  <a16:creationId xmlns="" xmlns:a16="http://schemas.microsoft.com/office/drawing/2014/main" id="{7A317E31-A75D-8FC2-8357-4D6083F28347}"/>
                </a:ext>
              </a:extLst>
            </p:cNvPr>
            <p:cNvSpPr/>
            <p:nvPr/>
          </p:nvSpPr>
          <p:spPr bwMode="auto">
            <a:xfrm>
              <a:off x="6551241" y="3029368"/>
              <a:ext cx="5340815" cy="4836744"/>
            </a:xfrm>
            <a:prstGeom prst="roundRect">
              <a:avLst>
                <a:gd name="adj" fmla="val 7639"/>
              </a:avLst>
            </a:prstGeom>
            <a:solidFill>
              <a:srgbClr val="E5E8EC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="" xmlns:a16="http://schemas.microsoft.com/office/drawing/2014/main" id="{87B0C1F9-B969-3A57-3C86-386D34ABF5FA}"/>
                </a:ext>
              </a:extLst>
            </p:cNvPr>
            <p:cNvSpPr txBox="1"/>
            <p:nvPr/>
          </p:nvSpPr>
          <p:spPr bwMode="auto">
            <a:xfrm>
              <a:off x="6648879" y="3038886"/>
              <a:ext cx="5163824" cy="3183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1"/>
                </a:spcBef>
                <a:tabLst>
                  <a:tab pos="0" algn="l"/>
                </a:tabLst>
                <a:defRPr/>
              </a:pPr>
              <a:r>
                <a:rPr lang="ru-RU" sz="1100" b="1" dirty="0">
                  <a:latin typeface="PermianSansTypeface"/>
                </a:rPr>
                <a:t>«Содействие</a:t>
              </a:r>
              <a:r>
                <a:rPr lang="ru-RU" sz="1100" b="1" dirty="0" smtClean="0">
                  <a:latin typeface="PermianSansTypeface"/>
                </a:rPr>
                <a:t>»</a:t>
              </a:r>
              <a:endParaRPr lang="ru-RU" sz="1200" dirty="0">
                <a:latin typeface="PermianSerifTypeface"/>
              </a:endParaRPr>
            </a:p>
            <a:p>
              <a:pPr algn="ctr">
                <a:lnSpc>
                  <a:spcPct val="90000"/>
                </a:lnSpc>
                <a:spcBef>
                  <a:spcPts val="1001"/>
                </a:spcBef>
                <a:tabLst>
                  <a:tab pos="0" algn="l"/>
                </a:tabLst>
                <a:defRPr/>
              </a:pPr>
              <a:r>
                <a:rPr lang="ru-RU" sz="1100" b="1" dirty="0" smtClean="0">
                  <a:latin typeface="PermianSansTypeface"/>
                </a:rPr>
                <a:t>(для женщин-предпринимателей</a:t>
              </a:r>
              <a:r>
                <a:rPr lang="en-US" sz="1100" b="1" dirty="0" smtClean="0">
                  <a:latin typeface="PermianSansTypeface"/>
                </a:rPr>
                <a:t>, </a:t>
              </a:r>
              <a:r>
                <a:rPr lang="ru-RU" sz="1100" b="1" dirty="0" smtClean="0">
                  <a:latin typeface="PermianSansTypeface"/>
                </a:rPr>
                <a:t> экспортеров</a:t>
              </a:r>
              <a:r>
                <a:rPr lang="en-US" sz="1100" b="1" dirty="0" smtClean="0">
                  <a:latin typeface="PermianSansTypeface"/>
                </a:rPr>
                <a:t>, </a:t>
              </a:r>
              <a:r>
                <a:rPr lang="ru-RU" sz="1100" b="1" dirty="0" smtClean="0">
                  <a:latin typeface="PermianSansTypeface"/>
                </a:rPr>
                <a:t>общественного питания</a:t>
              </a:r>
              <a:r>
                <a:rPr lang="en-US" sz="1100" b="1" dirty="0" smtClean="0">
                  <a:latin typeface="PermianSansTypeface"/>
                </a:rPr>
                <a:t>, </a:t>
              </a:r>
              <a:r>
                <a:rPr lang="ru-RU" sz="1100" b="1" dirty="0" smtClean="0">
                  <a:latin typeface="PermianSansTypeface"/>
                </a:rPr>
                <a:t>членов </a:t>
              </a:r>
              <a:r>
                <a:rPr lang="ru-RU" sz="1100" b="1" dirty="0">
                  <a:latin typeface="PermianSansTypeface"/>
                </a:rPr>
                <a:t>с/х производственных или потребительских кооперативов </a:t>
              </a:r>
              <a:r>
                <a:rPr lang="ru-RU" sz="1100" b="1" dirty="0" smtClean="0">
                  <a:latin typeface="PermianSansTypeface"/>
                </a:rPr>
                <a:t>и КФХ</a:t>
              </a:r>
              <a:r>
                <a:rPr lang="en-US" sz="1100" b="1" dirty="0" smtClean="0">
                  <a:latin typeface="PermianSansTypeface"/>
                </a:rPr>
                <a:t>, </a:t>
              </a:r>
              <a:r>
                <a:rPr lang="ru-RU" sz="1100" b="1" dirty="0" smtClean="0">
                  <a:latin typeface="PermianSansTypeface"/>
                </a:rPr>
                <a:t>молодые предприниматели, деятельность в сфере соц. предпринимательства и </a:t>
              </a:r>
              <a:r>
                <a:rPr lang="ru-RU" sz="1100" b="1" dirty="0" err="1" smtClean="0">
                  <a:latin typeface="PermianSansTypeface"/>
                </a:rPr>
                <a:t>т.д</a:t>
              </a:r>
              <a:endParaRPr lang="ru-RU" sz="1100" b="1" dirty="0">
                <a:latin typeface="PermianSansTypeface"/>
              </a:endParaRPr>
            </a:p>
          </p:txBody>
        </p:sp>
        <p:sp>
          <p:nvSpPr>
            <p:cNvPr id="133" name="TextBox 132">
              <a:extLst>
                <a:ext uri="{FF2B5EF4-FFF2-40B4-BE49-F238E27FC236}">
                  <a16:creationId xmlns="" xmlns:a16="http://schemas.microsoft.com/office/drawing/2014/main" id="{C0B956BA-92FD-FA9B-FC1D-ADC051A0C0C3}"/>
                </a:ext>
              </a:extLst>
            </p:cNvPr>
            <p:cNvSpPr txBox="1"/>
            <p:nvPr/>
          </p:nvSpPr>
          <p:spPr bwMode="auto">
            <a:xfrm>
              <a:off x="6521557" y="6383102"/>
              <a:ext cx="5364157" cy="14157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 smtClean="0"/>
                <a:t>Сумма: от 100 000 руб.  до 5 млн. руб.</a:t>
              </a:r>
              <a:r>
                <a:rPr lang="ru-RU" sz="1000" dirty="0" smtClean="0">
                  <a:latin typeface="PT Rouble Decorative" panose="04010101010101010101" pitchFamily="82" charset="0"/>
                </a:rPr>
                <a:t> </a:t>
              </a:r>
              <a:endParaRPr lang="ru-RU" sz="1000" dirty="0">
                <a:latin typeface="PT Rouble Decorative" panose="04010101010101010101" pitchFamily="8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Срок: до 36 </a:t>
              </a:r>
              <a:r>
                <a:rPr lang="ru-RU" sz="1000" dirty="0" smtClean="0"/>
                <a:t>месяцев</a:t>
              </a:r>
              <a:endParaRPr lang="ru-RU" sz="1000" dirty="0"/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Цели: пополнение оборотных средств, вложение во внеоборотные активы</a:t>
              </a:r>
            </a:p>
          </p:txBody>
        </p:sp>
      </p:grpSp>
      <p:grpSp>
        <p:nvGrpSpPr>
          <p:cNvPr id="134" name="Группа 133"/>
          <p:cNvGrpSpPr/>
          <p:nvPr/>
        </p:nvGrpSpPr>
        <p:grpSpPr>
          <a:xfrm>
            <a:off x="6270700" y="3890247"/>
            <a:ext cx="2688543" cy="2418372"/>
            <a:chOff x="6538516" y="2973964"/>
            <a:chExt cx="5376737" cy="4836744"/>
          </a:xfrm>
        </p:grpSpPr>
        <p:sp>
          <p:nvSpPr>
            <p:cNvPr id="135" name="Прямоугольник: скругленные углы 22">
              <a:extLst>
                <a:ext uri="{FF2B5EF4-FFF2-40B4-BE49-F238E27FC236}">
                  <a16:creationId xmlns="" xmlns:a16="http://schemas.microsoft.com/office/drawing/2014/main" id="{7A317E31-A75D-8FC2-8357-4D6083F28347}"/>
                </a:ext>
              </a:extLst>
            </p:cNvPr>
            <p:cNvSpPr/>
            <p:nvPr/>
          </p:nvSpPr>
          <p:spPr bwMode="auto">
            <a:xfrm>
              <a:off x="6538516" y="2973964"/>
              <a:ext cx="5340815" cy="4836744"/>
            </a:xfrm>
            <a:prstGeom prst="roundRect">
              <a:avLst>
                <a:gd name="adj" fmla="val 7639"/>
              </a:avLst>
            </a:prstGeom>
            <a:solidFill>
              <a:srgbClr val="E5E8EC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="" xmlns:a16="http://schemas.microsoft.com/office/drawing/2014/main" id="{87B0C1F9-B969-3A57-3C86-386D34ABF5FA}"/>
                </a:ext>
              </a:extLst>
            </p:cNvPr>
            <p:cNvSpPr txBox="1"/>
            <p:nvPr/>
          </p:nvSpPr>
          <p:spPr bwMode="auto">
            <a:xfrm>
              <a:off x="6639735" y="3185592"/>
              <a:ext cx="5163825" cy="10505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1"/>
                </a:spcBef>
                <a:tabLst>
                  <a:tab pos="0" algn="l"/>
                </a:tabLst>
                <a:defRPr/>
              </a:pPr>
              <a:r>
                <a:rPr lang="ru-RU" sz="1100" b="1" dirty="0">
                  <a:latin typeface="PermianSansTypeface"/>
                </a:rPr>
                <a:t>«</a:t>
              </a:r>
              <a:r>
                <a:rPr lang="ru-RU" sz="1100" b="1" dirty="0" err="1">
                  <a:latin typeface="PermianSansTypeface"/>
                </a:rPr>
                <a:t>Самозанятый</a:t>
              </a:r>
              <a:r>
                <a:rPr lang="ru-RU" sz="1100" b="1" dirty="0" smtClean="0">
                  <a:latin typeface="PermianSansTypeface"/>
                </a:rPr>
                <a:t>»</a:t>
              </a:r>
              <a:endParaRPr lang="ru-RU" sz="1200" dirty="0">
                <a:latin typeface="PermianSerifTypeface"/>
              </a:endParaRPr>
            </a:p>
            <a:p>
              <a:pPr algn="ctr">
                <a:lnSpc>
                  <a:spcPct val="90000"/>
                </a:lnSpc>
                <a:spcBef>
                  <a:spcPts val="1001"/>
                </a:spcBef>
                <a:tabLst>
                  <a:tab pos="0" algn="l"/>
                </a:tabLst>
                <a:defRPr/>
              </a:pPr>
              <a:r>
                <a:rPr lang="ru-RU" sz="1100" b="1" dirty="0">
                  <a:latin typeface="PermianSansTypeface"/>
                </a:rPr>
                <a:t>(для </a:t>
              </a:r>
              <a:r>
                <a:rPr lang="ru-RU" sz="1100" b="1" dirty="0" err="1" smtClean="0">
                  <a:latin typeface="PermianSansTypeface"/>
                </a:rPr>
                <a:t>самозанятых</a:t>
              </a:r>
              <a:r>
                <a:rPr lang="ru-RU" sz="1100" b="1" dirty="0" smtClean="0">
                  <a:latin typeface="PermianSansTypeface"/>
                </a:rPr>
                <a:t> граждан) </a:t>
              </a:r>
              <a:endParaRPr lang="ru-RU" sz="1100" b="1" dirty="0">
                <a:latin typeface="PermianSansTypeface"/>
              </a:endParaRPr>
            </a:p>
          </p:txBody>
        </p:sp>
        <p:sp>
          <p:nvSpPr>
            <p:cNvPr id="137" name="TextBox 136">
              <a:extLst>
                <a:ext uri="{FF2B5EF4-FFF2-40B4-BE49-F238E27FC236}">
                  <a16:creationId xmlns="" xmlns:a16="http://schemas.microsoft.com/office/drawing/2014/main" id="{C0B956BA-92FD-FA9B-FC1D-ADC051A0C0C3}"/>
                </a:ext>
              </a:extLst>
            </p:cNvPr>
            <p:cNvSpPr txBox="1"/>
            <p:nvPr/>
          </p:nvSpPr>
          <p:spPr bwMode="auto">
            <a:xfrm>
              <a:off x="6575002" y="5196522"/>
              <a:ext cx="5340251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Сумма: от 100 </a:t>
              </a:r>
              <a:r>
                <a:rPr lang="ru-RU" sz="1000" dirty="0" smtClean="0"/>
                <a:t>000 руб. </a:t>
              </a:r>
              <a:r>
                <a:rPr lang="ru-RU" sz="1000" dirty="0"/>
                <a:t>до 1 </a:t>
              </a:r>
              <a:r>
                <a:rPr lang="ru-RU" sz="1000" dirty="0" smtClean="0"/>
                <a:t>млн. руб.</a:t>
              </a:r>
              <a:r>
                <a:rPr lang="ru-RU" sz="1000" dirty="0" smtClean="0">
                  <a:latin typeface="PT Rouble Decorative" panose="04010101010101010101" pitchFamily="82" charset="0"/>
                </a:rPr>
                <a:t> </a:t>
              </a:r>
              <a:endParaRPr lang="ru-RU" sz="1000" dirty="0">
                <a:latin typeface="PT Rouble Decorative" panose="04010101010101010101" pitchFamily="8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Срок: до 36 месяцев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Цели: развитие бизнеса</a:t>
              </a:r>
            </a:p>
          </p:txBody>
        </p:sp>
      </p:grpSp>
      <p:grpSp>
        <p:nvGrpSpPr>
          <p:cNvPr id="138" name="Группа 137"/>
          <p:cNvGrpSpPr/>
          <p:nvPr/>
        </p:nvGrpSpPr>
        <p:grpSpPr>
          <a:xfrm>
            <a:off x="9205274" y="1392433"/>
            <a:ext cx="2742782" cy="2418372"/>
            <a:chOff x="6551241" y="3029368"/>
            <a:chExt cx="5485207" cy="4836744"/>
          </a:xfrm>
        </p:grpSpPr>
        <p:sp>
          <p:nvSpPr>
            <p:cNvPr id="139" name="Прямоугольник: скругленные углы 22">
              <a:extLst>
                <a:ext uri="{FF2B5EF4-FFF2-40B4-BE49-F238E27FC236}">
                  <a16:creationId xmlns="" xmlns:a16="http://schemas.microsoft.com/office/drawing/2014/main" id="{7A317E31-A75D-8FC2-8357-4D6083F28347}"/>
                </a:ext>
              </a:extLst>
            </p:cNvPr>
            <p:cNvSpPr/>
            <p:nvPr/>
          </p:nvSpPr>
          <p:spPr bwMode="auto">
            <a:xfrm>
              <a:off x="6551241" y="3029368"/>
              <a:ext cx="5340815" cy="4836744"/>
            </a:xfrm>
            <a:prstGeom prst="roundRect">
              <a:avLst>
                <a:gd name="adj" fmla="val 7639"/>
              </a:avLst>
            </a:prstGeom>
            <a:solidFill>
              <a:srgbClr val="E5E8EC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="" xmlns:a16="http://schemas.microsoft.com/office/drawing/2014/main" id="{87B0C1F9-B969-3A57-3C86-386D34ABF5FA}"/>
                </a:ext>
              </a:extLst>
            </p:cNvPr>
            <p:cNvSpPr txBox="1"/>
            <p:nvPr/>
          </p:nvSpPr>
          <p:spPr bwMode="auto">
            <a:xfrm>
              <a:off x="6639735" y="3185592"/>
              <a:ext cx="5163824" cy="1659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001"/>
                </a:spcBef>
                <a:tabLst>
                  <a:tab pos="0" algn="l"/>
                </a:tabLst>
                <a:defRPr/>
              </a:pPr>
              <a:r>
                <a:rPr lang="ru-RU" sz="1100" b="1" dirty="0">
                  <a:latin typeface="PermianSansTypeface"/>
                </a:rPr>
                <a:t>«Универсальный</a:t>
              </a:r>
              <a:r>
                <a:rPr lang="ru-RU" sz="1100" b="1" dirty="0" smtClean="0">
                  <a:latin typeface="PermianSansTypeface"/>
                </a:rPr>
                <a:t>»</a:t>
              </a:r>
              <a:endParaRPr lang="ru-RU" sz="1200" dirty="0">
                <a:latin typeface="PermianSerifTypeface"/>
              </a:endParaRPr>
            </a:p>
            <a:p>
              <a:pPr algn="ctr">
                <a:lnSpc>
                  <a:spcPct val="90000"/>
                </a:lnSpc>
                <a:spcBef>
                  <a:spcPts val="1001"/>
                </a:spcBef>
                <a:tabLst>
                  <a:tab pos="0" algn="l"/>
                </a:tabLst>
                <a:defRPr/>
              </a:pPr>
              <a:r>
                <a:rPr lang="ru-RU" sz="1100" b="1" dirty="0">
                  <a:latin typeface="PermianSansTypeface"/>
                </a:rPr>
                <a:t>(универсальный продукт для всех категорий заёмщиков </a:t>
              </a:r>
              <a:r>
                <a:rPr lang="ru-RU" sz="1100" b="1" dirty="0" smtClean="0">
                  <a:latin typeface="PermianSansTypeface"/>
                </a:rPr>
                <a:t/>
              </a:r>
              <a:br>
                <a:rPr lang="ru-RU" sz="1100" b="1" dirty="0" smtClean="0">
                  <a:latin typeface="PermianSansTypeface"/>
                </a:rPr>
              </a:br>
              <a:r>
                <a:rPr lang="ru-RU" sz="1100" b="1" dirty="0" smtClean="0">
                  <a:latin typeface="PermianSansTypeface"/>
                </a:rPr>
                <a:t>– </a:t>
              </a:r>
              <a:r>
                <a:rPr lang="ru-RU" sz="1100" b="1" dirty="0">
                  <a:latin typeface="PermianSansTypeface"/>
                </a:rPr>
                <a:t>СМСП</a:t>
              </a:r>
              <a:r>
                <a:rPr lang="ru-RU" sz="1100" b="1" dirty="0" smtClean="0">
                  <a:latin typeface="PermianSansTypeface"/>
                </a:rPr>
                <a:t>) </a:t>
              </a:r>
              <a:endParaRPr lang="ru-RU" sz="1100" b="1" dirty="0">
                <a:latin typeface="PermianSansTypeface"/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="" xmlns:a16="http://schemas.microsoft.com/office/drawing/2014/main" id="{C0B956BA-92FD-FA9B-FC1D-ADC051A0C0C3}"/>
                </a:ext>
              </a:extLst>
            </p:cNvPr>
            <p:cNvSpPr txBox="1"/>
            <p:nvPr/>
          </p:nvSpPr>
          <p:spPr bwMode="auto">
            <a:xfrm>
              <a:off x="6551241" y="4946828"/>
              <a:ext cx="5485207" cy="17235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Сумма: от 100 000 </a:t>
              </a:r>
              <a:r>
                <a:rPr lang="ru-RU" sz="1000" dirty="0" smtClean="0"/>
                <a:t>руб.  </a:t>
              </a:r>
              <a:r>
                <a:rPr lang="ru-RU" sz="1000" dirty="0"/>
                <a:t>до 5 </a:t>
              </a:r>
              <a:r>
                <a:rPr lang="ru-RU" sz="1000" dirty="0" smtClean="0"/>
                <a:t>млн. руб.</a:t>
              </a:r>
              <a:r>
                <a:rPr lang="ru-RU" sz="1000" dirty="0" smtClean="0">
                  <a:latin typeface="PT Rouble Decorative" panose="04010101010101010101" pitchFamily="82" charset="0"/>
                </a:rPr>
                <a:t> </a:t>
              </a:r>
              <a:endParaRPr lang="ru-RU" sz="1000" dirty="0">
                <a:latin typeface="PT Rouble Decorative" panose="04010101010101010101" pitchFamily="82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Срок: до 36 месяцев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ru-RU" sz="1000" dirty="0"/>
                <a:t>Цели: пополнение оборотных средств, вложение во внеоборотные активы, рефинансирование задолженности</a:t>
              </a:r>
            </a:p>
          </p:txBody>
        </p:sp>
      </p:grpSp>
      <p:sp>
        <p:nvSpPr>
          <p:cNvPr id="142" name="TextBox 141">
            <a:extLst>
              <a:ext uri="{FF2B5EF4-FFF2-40B4-BE49-F238E27FC236}">
                <a16:creationId xmlns="" xmlns:a16="http://schemas.microsoft.com/office/drawing/2014/main" id="{C0B956BA-92FD-FA9B-FC1D-ADC051A0C0C3}"/>
              </a:ext>
            </a:extLst>
          </p:cNvPr>
          <p:cNvSpPr txBox="1"/>
          <p:nvPr/>
        </p:nvSpPr>
        <p:spPr bwMode="auto">
          <a:xfrm>
            <a:off x="9276252" y="5893121"/>
            <a:ext cx="2599602" cy="415499"/>
          </a:xfrm>
          <a:prstGeom prst="rect">
            <a:avLst/>
          </a:prstGeom>
          <a:noFill/>
        </p:spPr>
        <p:txBody>
          <a:bodyPr wrap="square" lIns="45720" tIns="22860" rIns="45720" bIns="22860">
            <a:spAutoFit/>
          </a:bodyPr>
          <a:lstStyle/>
          <a:p>
            <a:pPr>
              <a:defRPr/>
            </a:pPr>
            <a:r>
              <a:rPr lang="ru-RU" sz="800" dirty="0"/>
              <a:t>* 1/2 ключевой ставки Банка России на дату подписания договора микрозайма. На </a:t>
            </a:r>
            <a:r>
              <a:rPr lang="ru-RU" sz="800" dirty="0" smtClean="0"/>
              <a:t>22.11.2024 </a:t>
            </a:r>
            <a:r>
              <a:rPr lang="ru-RU" sz="800" dirty="0"/>
              <a:t>ключевая ставка ЦБ РФ составляет </a:t>
            </a:r>
            <a:r>
              <a:rPr lang="ru-RU" sz="800" dirty="0" smtClean="0"/>
              <a:t>21% </a:t>
            </a:r>
            <a:r>
              <a:rPr lang="ru-RU" sz="800" dirty="0"/>
              <a:t>годовых</a:t>
            </a:r>
          </a:p>
        </p:txBody>
      </p:sp>
      <p:grpSp>
        <p:nvGrpSpPr>
          <p:cNvPr id="47" name="Группа 46"/>
          <p:cNvGrpSpPr/>
          <p:nvPr/>
        </p:nvGrpSpPr>
        <p:grpSpPr>
          <a:xfrm>
            <a:off x="7316013" y="43468"/>
            <a:ext cx="3474873" cy="711146"/>
            <a:chOff x="10512125" y="144920"/>
            <a:chExt cx="4006465" cy="847570"/>
          </a:xfrm>
        </p:grpSpPr>
        <p:pic>
          <p:nvPicPr>
            <p:cNvPr id="48" name="Picture 2" descr="X:\СЛУЖБА ПРОДВИЖЕНИЯ\Рукавицына Л.П\логотипы\Пермский край от цур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12125" y="144920"/>
              <a:ext cx="450863" cy="8475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3" descr="C:\Users\rulap\Desktop\logo Агентство МСП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5941" y="390194"/>
              <a:ext cx="1461543" cy="4961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2" descr="X:\СЛУЖБА ПРОДВИЖЕНИЯ\Рукавицына Л.П\логотипы\ЛОГО Микрофинансовая прозрачный фон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04800" y="390193"/>
              <a:ext cx="1513790" cy="536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Текст 1">
            <a:extLst>
              <a:ext uri="{FF2B5EF4-FFF2-40B4-BE49-F238E27FC236}">
                <a16:creationId xmlns=""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4558" y="6494443"/>
            <a:ext cx="2520950" cy="338137"/>
          </a:xfrm>
        </p:spPr>
        <p:txBody>
          <a:bodyPr/>
          <a:lstStyle/>
          <a:p>
            <a:pPr marL="0" indent="0" algn="ctr">
              <a:buNone/>
            </a:pPr>
            <a:r>
              <a:rPr lang="ru-RU" sz="1000" dirty="0" smtClean="0"/>
              <a:t>Агентство по развитию малого и среднего предпринимательства Пермского края</a:t>
            </a:r>
            <a:endParaRPr lang="ru-RU" sz="1000" dirty="0"/>
          </a:p>
        </p:txBody>
      </p:sp>
      <p:sp>
        <p:nvSpPr>
          <p:cNvPr id="51" name="Текст 4"/>
          <p:cNvSpPr>
            <a:spLocks noGrp="1"/>
          </p:cNvSpPr>
          <p:nvPr>
            <p:ph type="body" sz="quarter" idx="14"/>
          </p:nvPr>
        </p:nvSpPr>
        <p:spPr>
          <a:xfrm>
            <a:off x="4984782" y="6453212"/>
            <a:ext cx="5675300" cy="404788"/>
          </a:xfrm>
        </p:spPr>
        <p:txBody>
          <a:bodyPr/>
          <a:lstStyle/>
          <a:p>
            <a:pPr marL="0" indent="0" algn="l">
              <a:spcBef>
                <a:spcPts val="1001"/>
              </a:spcBef>
              <a:buNone/>
              <a:tabLst>
                <a:tab pos="0" algn="l"/>
              </a:tabLst>
              <a:defRPr/>
            </a:pPr>
            <a:r>
              <a:rPr lang="ru-RU" dirty="0" smtClean="0">
                <a:solidFill>
                  <a:schemeClr val="bg1"/>
                </a:solidFill>
                <a:latin typeface="PermianSansTypeface"/>
              </a:rPr>
              <a:t>О мерах поддержки предпринимателей в Пермском крае</a:t>
            </a:r>
            <a:endParaRPr lang="ru-RU" dirty="0">
              <a:solidFill>
                <a:schemeClr val="bg1"/>
              </a:solidFill>
              <a:latin typeface="PermianSansTypeface"/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502" y="-191536"/>
            <a:ext cx="1462498" cy="11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0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Прямоугольник: скругленные углы 54">
            <a:extLst>
              <a:ext uri="{FF2B5EF4-FFF2-40B4-BE49-F238E27FC236}">
                <a16:creationId xmlns="" xmlns:a16="http://schemas.microsoft.com/office/drawing/2014/main" id="{D0DADF85-066E-31ED-EF4E-561C7AB69133}"/>
              </a:ext>
            </a:extLst>
          </p:cNvPr>
          <p:cNvSpPr/>
          <p:nvPr/>
        </p:nvSpPr>
        <p:spPr>
          <a:xfrm>
            <a:off x="1870508" y="878212"/>
            <a:ext cx="5724091" cy="523219"/>
          </a:xfrm>
          <a:prstGeom prst="roundRect">
            <a:avLst>
              <a:gd name="adj" fmla="val 763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778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PermianSansTypeface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359" y="49213"/>
            <a:ext cx="7057549" cy="715962"/>
          </a:xfrm>
        </p:spPr>
        <p:txBody>
          <a:bodyPr>
            <a:noAutofit/>
          </a:bodyPr>
          <a:lstStyle/>
          <a:p>
            <a:pPr marL="0" indent="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dirty="0" smtClean="0">
                <a:latin typeface="PermianSansTypeface"/>
              </a:rPr>
              <a:t>Заем «Инвестиционный»</a:t>
            </a:r>
            <a:endParaRPr lang="ru-RU" dirty="0">
              <a:latin typeface="PermianSansTypeface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546D7013-D5FD-A504-B563-738B9C608412}"/>
              </a:ext>
            </a:extLst>
          </p:cNvPr>
          <p:cNvSpPr txBox="1"/>
          <p:nvPr/>
        </p:nvSpPr>
        <p:spPr>
          <a:xfrm>
            <a:off x="1823746" y="958607"/>
            <a:ext cx="5770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000" dirty="0">
                <a:solidFill>
                  <a:srgbClr val="DC202E"/>
                </a:solidFill>
                <a:latin typeface="PermianSansTypeface"/>
              </a:rPr>
              <a:t>5</a:t>
            </a:r>
            <a:r>
              <a:rPr lang="ru-RU" sz="2000" dirty="0" smtClean="0">
                <a:solidFill>
                  <a:srgbClr val="DC202E"/>
                </a:solidFill>
                <a:latin typeface="PermianSansTypeface"/>
              </a:rPr>
              <a:t>% </a:t>
            </a:r>
            <a:r>
              <a:rPr lang="ru-RU" sz="2000" dirty="0">
                <a:solidFill>
                  <a:srgbClr val="DC202E"/>
                </a:solidFill>
                <a:latin typeface="PermianSansTypeface"/>
              </a:rPr>
              <a:t>годовых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E7FA1D07-07C0-7FD9-011F-A0237BCFF874}"/>
              </a:ext>
            </a:extLst>
          </p:cNvPr>
          <p:cNvSpPr txBox="1"/>
          <p:nvPr/>
        </p:nvSpPr>
        <p:spPr>
          <a:xfrm>
            <a:off x="582613" y="1014009"/>
            <a:ext cx="912812" cy="258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prstClr val="white"/>
                </a:solidFill>
                <a:latin typeface="PermianSansTypeface"/>
              </a:rPr>
              <a:t>Ставка</a:t>
            </a:r>
          </a:p>
        </p:txBody>
      </p:sp>
      <p:grpSp>
        <p:nvGrpSpPr>
          <p:cNvPr id="33" name="Группа 32">
            <a:extLst>
              <a:ext uri="{FF2B5EF4-FFF2-40B4-BE49-F238E27FC236}">
                <a16:creationId xmlns="" xmlns:a16="http://schemas.microsoft.com/office/drawing/2014/main" id="{8851AF33-7F07-BEC7-DF07-36D988BD62C1}"/>
              </a:ext>
            </a:extLst>
          </p:cNvPr>
          <p:cNvGrpSpPr/>
          <p:nvPr/>
        </p:nvGrpSpPr>
        <p:grpSpPr>
          <a:xfrm>
            <a:off x="334963" y="1506934"/>
            <a:ext cx="1408112" cy="523219"/>
            <a:chOff x="546534" y="994690"/>
            <a:chExt cx="3109046" cy="313932"/>
          </a:xfrm>
        </p:grpSpPr>
        <p:sp>
          <p:nvSpPr>
            <p:cNvPr id="34" name="Прямоугольник: скругленные углы 36">
              <a:extLst>
                <a:ext uri="{FF2B5EF4-FFF2-40B4-BE49-F238E27FC236}">
                  <a16:creationId xmlns="" xmlns:a16="http://schemas.microsoft.com/office/drawing/2014/main" id="{B38C91CA-D45D-6928-0F1B-B18E437A9F77}"/>
                </a:ext>
              </a:extLst>
            </p:cNvPr>
            <p:cNvSpPr/>
            <p:nvPr/>
          </p:nvSpPr>
          <p:spPr>
            <a:xfrm>
              <a:off x="546534" y="994690"/>
              <a:ext cx="3109046" cy="313932"/>
            </a:xfrm>
            <a:prstGeom prst="roundRect">
              <a:avLst>
                <a:gd name="adj" fmla="val 7639"/>
              </a:avLst>
            </a:prstGeom>
            <a:solidFill>
              <a:srgbClr val="26479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PermianSansTypeface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181EDD59-F473-27B7-B560-A7BA0C18A14F}"/>
                </a:ext>
              </a:extLst>
            </p:cNvPr>
            <p:cNvSpPr txBox="1"/>
            <p:nvPr/>
          </p:nvSpPr>
          <p:spPr>
            <a:xfrm>
              <a:off x="1093334" y="1074097"/>
              <a:ext cx="2015447" cy="155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200" dirty="0" smtClean="0">
                  <a:solidFill>
                    <a:prstClr val="white"/>
                  </a:solidFill>
                  <a:latin typeface="PermianSansTypeface"/>
                </a:rPr>
                <a:t>Цели</a:t>
              </a:r>
              <a:endParaRPr lang="ru-RU" sz="1200" dirty="0">
                <a:solidFill>
                  <a:prstClr val="white"/>
                </a:solidFill>
                <a:latin typeface="PermianSansTypeface"/>
              </a:endParaRP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E7763044-20DC-5A32-921D-B8B1A7B2CFE9}"/>
              </a:ext>
            </a:extLst>
          </p:cNvPr>
          <p:cNvGrpSpPr/>
          <p:nvPr/>
        </p:nvGrpSpPr>
        <p:grpSpPr>
          <a:xfrm>
            <a:off x="255338" y="2132204"/>
            <a:ext cx="1554162" cy="523219"/>
            <a:chOff x="370726" y="1017312"/>
            <a:chExt cx="3431518" cy="313932"/>
          </a:xfrm>
        </p:grpSpPr>
        <p:sp>
          <p:nvSpPr>
            <p:cNvPr id="37" name="Прямоугольник: скругленные углы 39">
              <a:extLst>
                <a:ext uri="{FF2B5EF4-FFF2-40B4-BE49-F238E27FC236}">
                  <a16:creationId xmlns="" xmlns:a16="http://schemas.microsoft.com/office/drawing/2014/main" id="{95937CD9-DA17-AA01-5488-F8F1FFF2BB2A}"/>
                </a:ext>
              </a:extLst>
            </p:cNvPr>
            <p:cNvSpPr/>
            <p:nvPr/>
          </p:nvSpPr>
          <p:spPr>
            <a:xfrm>
              <a:off x="546534" y="1017312"/>
              <a:ext cx="3109046" cy="313932"/>
            </a:xfrm>
            <a:prstGeom prst="roundRect">
              <a:avLst>
                <a:gd name="adj" fmla="val 7639"/>
              </a:avLst>
            </a:prstGeom>
            <a:solidFill>
              <a:srgbClr val="26479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prstClr val="white"/>
                </a:solidFill>
                <a:latin typeface="PermianSansTypeface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43B37C4B-79DD-959C-B0D9-DDDC7D5C0727}"/>
                </a:ext>
              </a:extLst>
            </p:cNvPr>
            <p:cNvSpPr txBox="1"/>
            <p:nvPr/>
          </p:nvSpPr>
          <p:spPr>
            <a:xfrm>
              <a:off x="370726" y="1096718"/>
              <a:ext cx="3431518" cy="155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200" dirty="0" smtClean="0">
                  <a:solidFill>
                    <a:prstClr val="white"/>
                  </a:solidFill>
                  <a:latin typeface="PermianSansTypeface"/>
                </a:rPr>
                <a:t>Срок займа</a:t>
              </a:r>
              <a:endParaRPr lang="ru-RU" sz="1200" dirty="0">
                <a:solidFill>
                  <a:prstClr val="white"/>
                </a:solidFill>
                <a:latin typeface="PermianSansTypeface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="" xmlns:a16="http://schemas.microsoft.com/office/drawing/2014/main" id="{C0A7C251-A885-3193-2119-18D3B6A9221E}"/>
              </a:ext>
            </a:extLst>
          </p:cNvPr>
          <p:cNvGrpSpPr/>
          <p:nvPr/>
        </p:nvGrpSpPr>
        <p:grpSpPr>
          <a:xfrm>
            <a:off x="261938" y="2757474"/>
            <a:ext cx="1554162" cy="523219"/>
            <a:chOff x="385298" y="1017312"/>
            <a:chExt cx="3431518" cy="313932"/>
          </a:xfrm>
        </p:grpSpPr>
        <p:sp>
          <p:nvSpPr>
            <p:cNvPr id="40" name="Прямоугольник: скругленные углы 42">
              <a:extLst>
                <a:ext uri="{FF2B5EF4-FFF2-40B4-BE49-F238E27FC236}">
                  <a16:creationId xmlns="" xmlns:a16="http://schemas.microsoft.com/office/drawing/2014/main" id="{E38A83B7-3168-5CD6-DFAF-E759102BFCD8}"/>
                </a:ext>
              </a:extLst>
            </p:cNvPr>
            <p:cNvSpPr/>
            <p:nvPr/>
          </p:nvSpPr>
          <p:spPr>
            <a:xfrm>
              <a:off x="546534" y="1017312"/>
              <a:ext cx="3109046" cy="313932"/>
            </a:xfrm>
            <a:prstGeom prst="roundRect">
              <a:avLst>
                <a:gd name="adj" fmla="val 7639"/>
              </a:avLst>
            </a:prstGeom>
            <a:solidFill>
              <a:srgbClr val="26479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prstClr val="white"/>
                </a:solidFill>
                <a:latin typeface="PermianSansTypeface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68DED9D8-4BA7-F790-AF8B-296421C681FA}"/>
                </a:ext>
              </a:extLst>
            </p:cNvPr>
            <p:cNvSpPr txBox="1"/>
            <p:nvPr/>
          </p:nvSpPr>
          <p:spPr>
            <a:xfrm>
              <a:off x="385298" y="1094634"/>
              <a:ext cx="3431518" cy="155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200" dirty="0" smtClean="0">
                  <a:solidFill>
                    <a:prstClr val="white"/>
                  </a:solidFill>
                  <a:latin typeface="PermianSansTypeface"/>
                </a:rPr>
                <a:t>Размер займа</a:t>
              </a:r>
              <a:endParaRPr lang="ru-RU" sz="1200" dirty="0">
                <a:solidFill>
                  <a:prstClr val="white"/>
                </a:solidFill>
                <a:latin typeface="PermianSansTypeface"/>
              </a:endParaRP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="" xmlns:a16="http://schemas.microsoft.com/office/drawing/2014/main" id="{11798069-5103-8A22-EAE0-423A77F577B3}"/>
              </a:ext>
            </a:extLst>
          </p:cNvPr>
          <p:cNvGrpSpPr/>
          <p:nvPr/>
        </p:nvGrpSpPr>
        <p:grpSpPr>
          <a:xfrm>
            <a:off x="261938" y="3382745"/>
            <a:ext cx="1554162" cy="523219"/>
            <a:chOff x="385298" y="1017312"/>
            <a:chExt cx="3431518" cy="313932"/>
          </a:xfrm>
        </p:grpSpPr>
        <p:sp>
          <p:nvSpPr>
            <p:cNvPr id="43" name="Прямоугольник: скругленные углы 45">
              <a:extLst>
                <a:ext uri="{FF2B5EF4-FFF2-40B4-BE49-F238E27FC236}">
                  <a16:creationId xmlns="" xmlns:a16="http://schemas.microsoft.com/office/drawing/2014/main" id="{BB9A6056-3496-E9C3-875F-D50CB3FC1B5C}"/>
                </a:ext>
              </a:extLst>
            </p:cNvPr>
            <p:cNvSpPr/>
            <p:nvPr/>
          </p:nvSpPr>
          <p:spPr>
            <a:xfrm>
              <a:off x="546534" y="1017312"/>
              <a:ext cx="3109046" cy="313932"/>
            </a:xfrm>
            <a:prstGeom prst="roundRect">
              <a:avLst>
                <a:gd name="adj" fmla="val 7639"/>
              </a:avLst>
            </a:prstGeom>
            <a:solidFill>
              <a:srgbClr val="26479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prstClr val="white"/>
                </a:solidFill>
                <a:latin typeface="PermianSansTypeface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9AFE16B4-96E6-6757-369C-5D47EF3C17BD}"/>
                </a:ext>
              </a:extLst>
            </p:cNvPr>
            <p:cNvSpPr txBox="1"/>
            <p:nvPr/>
          </p:nvSpPr>
          <p:spPr>
            <a:xfrm>
              <a:off x="385298" y="1096719"/>
              <a:ext cx="3431518" cy="155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200" dirty="0">
                  <a:solidFill>
                    <a:prstClr val="white"/>
                  </a:solidFill>
                  <a:latin typeface="PermianSansTypeface"/>
                </a:rPr>
                <a:t>Обеспечение</a:t>
              </a:r>
            </a:p>
          </p:txBody>
        </p:sp>
      </p:grpSp>
      <p:sp>
        <p:nvSpPr>
          <p:cNvPr id="45" name="Прямоугольник: скругленные углы 54">
            <a:extLst>
              <a:ext uri="{FF2B5EF4-FFF2-40B4-BE49-F238E27FC236}">
                <a16:creationId xmlns="" xmlns:a16="http://schemas.microsoft.com/office/drawing/2014/main" id="{D0DADF85-066E-31ED-EF4E-561C7AB69133}"/>
              </a:ext>
            </a:extLst>
          </p:cNvPr>
          <p:cNvSpPr/>
          <p:nvPr/>
        </p:nvSpPr>
        <p:spPr>
          <a:xfrm>
            <a:off x="1870509" y="1504236"/>
            <a:ext cx="5724091" cy="523219"/>
          </a:xfrm>
          <a:prstGeom prst="roundRect">
            <a:avLst>
              <a:gd name="adj" fmla="val 763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778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PermianSansTypeface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962FABF9-F689-BCD7-632F-EE4674848F2E}"/>
              </a:ext>
            </a:extLst>
          </p:cNvPr>
          <p:cNvSpPr txBox="1"/>
          <p:nvPr/>
        </p:nvSpPr>
        <p:spPr>
          <a:xfrm>
            <a:off x="1884796" y="1556401"/>
            <a:ext cx="5709804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400" dirty="0" smtClean="0">
                <a:solidFill>
                  <a:srgbClr val="264796"/>
                </a:solidFill>
                <a:latin typeface="PermianSansTypeface"/>
              </a:rPr>
              <a:t>Приобретение основных средств</a:t>
            </a:r>
            <a:endParaRPr lang="ru-RU" sz="1400" dirty="0">
              <a:solidFill>
                <a:srgbClr val="264796"/>
              </a:solidFill>
              <a:latin typeface="PermianSansTypeface"/>
            </a:endParaRPr>
          </a:p>
        </p:txBody>
      </p:sp>
      <p:grpSp>
        <p:nvGrpSpPr>
          <p:cNvPr id="47" name="Группа 46">
            <a:extLst>
              <a:ext uri="{FF2B5EF4-FFF2-40B4-BE49-F238E27FC236}">
                <a16:creationId xmlns="" xmlns:a16="http://schemas.microsoft.com/office/drawing/2014/main" id="{625C0DCF-6EE9-EEBF-D0E1-66F245013077}"/>
              </a:ext>
            </a:extLst>
          </p:cNvPr>
          <p:cNvGrpSpPr/>
          <p:nvPr/>
        </p:nvGrpSpPr>
        <p:grpSpPr>
          <a:xfrm>
            <a:off x="1870509" y="2136079"/>
            <a:ext cx="5724092" cy="523219"/>
            <a:chOff x="1941729" y="2830129"/>
            <a:chExt cx="3109046" cy="523219"/>
          </a:xfrm>
        </p:grpSpPr>
        <p:sp>
          <p:nvSpPr>
            <p:cNvPr id="48" name="Прямоугольник: скругленные углы 56">
              <a:extLst>
                <a:ext uri="{FF2B5EF4-FFF2-40B4-BE49-F238E27FC236}">
                  <a16:creationId xmlns="" xmlns:a16="http://schemas.microsoft.com/office/drawing/2014/main" id="{122383E0-B9D0-60B8-00C8-087B1242884D}"/>
                </a:ext>
              </a:extLst>
            </p:cNvPr>
            <p:cNvSpPr/>
            <p:nvPr/>
          </p:nvSpPr>
          <p:spPr>
            <a:xfrm>
              <a:off x="1941729" y="2830129"/>
              <a:ext cx="3109046" cy="523219"/>
            </a:xfrm>
            <a:prstGeom prst="roundRect">
              <a:avLst>
                <a:gd name="adj" fmla="val 763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PermianSansTypeface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="" xmlns:a16="http://schemas.microsoft.com/office/drawing/2014/main" id="{069177E2-6BBF-1A85-B66B-788482332ADB}"/>
                </a:ext>
              </a:extLst>
            </p:cNvPr>
            <p:cNvSpPr txBox="1"/>
            <p:nvPr/>
          </p:nvSpPr>
          <p:spPr>
            <a:xfrm>
              <a:off x="2018290" y="2907072"/>
              <a:ext cx="29559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2000" dirty="0" smtClean="0">
                  <a:solidFill>
                    <a:srgbClr val="FF0000"/>
                  </a:solidFill>
                  <a:latin typeface="PermianSansTypeface"/>
                </a:rPr>
                <a:t>до 5 лет</a:t>
              </a:r>
              <a:endParaRPr lang="ru-RU" sz="2000" dirty="0">
                <a:solidFill>
                  <a:srgbClr val="FF0000"/>
                </a:solidFill>
                <a:latin typeface="PermianSansTypeface"/>
              </a:endParaRP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="" xmlns:a16="http://schemas.microsoft.com/office/drawing/2014/main" id="{28BE637B-3908-AA68-F221-A1CF8062CA6C}"/>
              </a:ext>
            </a:extLst>
          </p:cNvPr>
          <p:cNvGrpSpPr/>
          <p:nvPr/>
        </p:nvGrpSpPr>
        <p:grpSpPr>
          <a:xfrm>
            <a:off x="1870508" y="2754000"/>
            <a:ext cx="5724093" cy="523219"/>
            <a:chOff x="1941729" y="2830129"/>
            <a:chExt cx="3109046" cy="523219"/>
          </a:xfrm>
        </p:grpSpPr>
        <p:sp>
          <p:nvSpPr>
            <p:cNvPr id="51" name="Прямоугольник: скругленные углы 68">
              <a:extLst>
                <a:ext uri="{FF2B5EF4-FFF2-40B4-BE49-F238E27FC236}">
                  <a16:creationId xmlns="" xmlns:a16="http://schemas.microsoft.com/office/drawing/2014/main" id="{6ACFB311-1F13-5DEB-8105-4FBBE69CDB84}"/>
                </a:ext>
              </a:extLst>
            </p:cNvPr>
            <p:cNvSpPr/>
            <p:nvPr/>
          </p:nvSpPr>
          <p:spPr>
            <a:xfrm>
              <a:off x="1941729" y="2830129"/>
              <a:ext cx="3109046" cy="523219"/>
            </a:xfrm>
            <a:prstGeom prst="roundRect">
              <a:avLst>
                <a:gd name="adj" fmla="val 763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PermianSansTypeface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="" xmlns:a16="http://schemas.microsoft.com/office/drawing/2014/main" id="{75C487F1-761C-9B7C-CD98-00FF49F31281}"/>
                </a:ext>
              </a:extLst>
            </p:cNvPr>
            <p:cNvSpPr txBox="1"/>
            <p:nvPr/>
          </p:nvSpPr>
          <p:spPr>
            <a:xfrm>
              <a:off x="2018290" y="2907072"/>
              <a:ext cx="29559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2000" dirty="0">
                  <a:solidFill>
                    <a:srgbClr val="FF0000"/>
                  </a:solidFill>
                  <a:latin typeface="PermianSansTypeface"/>
                </a:rPr>
                <a:t>о</a:t>
              </a:r>
              <a:r>
                <a:rPr lang="ru-RU" sz="2000" dirty="0" smtClean="0">
                  <a:solidFill>
                    <a:srgbClr val="FF0000"/>
                  </a:solidFill>
                  <a:latin typeface="PermianSansTypeface"/>
                </a:rPr>
                <a:t>т 5 до 15 млн руб.</a:t>
              </a:r>
              <a:endParaRPr lang="ru-RU" sz="2000" dirty="0">
                <a:solidFill>
                  <a:srgbClr val="FF0000"/>
                </a:solidFill>
                <a:latin typeface="PermianSansTypeface"/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="" xmlns:a16="http://schemas.microsoft.com/office/drawing/2014/main" id="{4A2D436E-D6BC-42AB-B90D-EC08D61E524C}"/>
              </a:ext>
            </a:extLst>
          </p:cNvPr>
          <p:cNvGrpSpPr/>
          <p:nvPr/>
        </p:nvGrpSpPr>
        <p:grpSpPr>
          <a:xfrm>
            <a:off x="1870509" y="3382745"/>
            <a:ext cx="5724092" cy="523219"/>
            <a:chOff x="1941729" y="2847057"/>
            <a:chExt cx="3109046" cy="523219"/>
          </a:xfrm>
        </p:grpSpPr>
        <p:sp>
          <p:nvSpPr>
            <p:cNvPr id="54" name="Прямоугольник: скругленные углы 77">
              <a:extLst>
                <a:ext uri="{FF2B5EF4-FFF2-40B4-BE49-F238E27FC236}">
                  <a16:creationId xmlns="" xmlns:a16="http://schemas.microsoft.com/office/drawing/2014/main" id="{50AF5005-AB73-F452-670F-420D9F4AE9A4}"/>
                </a:ext>
              </a:extLst>
            </p:cNvPr>
            <p:cNvSpPr/>
            <p:nvPr/>
          </p:nvSpPr>
          <p:spPr>
            <a:xfrm>
              <a:off x="1941729" y="2847057"/>
              <a:ext cx="3109046" cy="523219"/>
            </a:xfrm>
            <a:prstGeom prst="roundRect">
              <a:avLst>
                <a:gd name="adj" fmla="val 763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PermianSansTypeface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FAAEA8A6-7963-639D-3CEF-680FA9286C8F}"/>
                </a:ext>
              </a:extLst>
            </p:cNvPr>
            <p:cNvSpPr txBox="1"/>
            <p:nvPr/>
          </p:nvSpPr>
          <p:spPr>
            <a:xfrm>
              <a:off x="2022169" y="2972127"/>
              <a:ext cx="2955925" cy="286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400" dirty="0">
                  <a:solidFill>
                    <a:srgbClr val="264796"/>
                  </a:solidFill>
                  <a:latin typeface="PermianSansTypeface"/>
                </a:rPr>
                <a:t>Залог </a:t>
              </a:r>
              <a:r>
                <a:rPr lang="ru-RU" sz="1400" dirty="0" smtClean="0">
                  <a:solidFill>
                    <a:srgbClr val="264796"/>
                  </a:solidFill>
                  <a:latin typeface="PermianSansTypeface"/>
                </a:rPr>
                <a:t>недвижимого имущества</a:t>
              </a:r>
              <a:endParaRPr lang="ru-RU" sz="1400" dirty="0">
                <a:solidFill>
                  <a:srgbClr val="264796"/>
                </a:solidFill>
                <a:latin typeface="PermianSansTypeface"/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387525" y="5171389"/>
            <a:ext cx="7032295" cy="629157"/>
            <a:chOff x="334963" y="4150816"/>
            <a:chExt cx="7032295" cy="629157"/>
          </a:xfrm>
        </p:grpSpPr>
        <p:grpSp>
          <p:nvGrpSpPr>
            <p:cNvPr id="57" name="Группа 56"/>
            <p:cNvGrpSpPr/>
            <p:nvPr/>
          </p:nvGrpSpPr>
          <p:grpSpPr>
            <a:xfrm>
              <a:off x="334963" y="4150816"/>
              <a:ext cx="2079451" cy="622652"/>
              <a:chOff x="2416007" y="4489370"/>
              <a:chExt cx="2079451" cy="622652"/>
            </a:xfrm>
          </p:grpSpPr>
          <p:sp>
            <p:nvSpPr>
              <p:cNvPr id="73" name="TextBox 72">
                <a:extLst>
                  <a:ext uri="{FF2B5EF4-FFF2-40B4-BE49-F238E27FC236}">
                    <a16:creationId xmlns="" xmlns:a16="http://schemas.microsoft.com/office/drawing/2014/main" id="{85E1A16C-A18B-0333-6F6E-72F78E9A97FA}"/>
                  </a:ext>
                </a:extLst>
              </p:cNvPr>
              <p:cNvSpPr txBox="1"/>
              <p:nvPr/>
            </p:nvSpPr>
            <p:spPr>
              <a:xfrm>
                <a:off x="2416007" y="4489370"/>
                <a:ext cx="1806401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200" b="1" dirty="0">
                    <a:solidFill>
                      <a:srgbClr val="264796"/>
                    </a:solidFill>
                    <a:latin typeface="PermianSansTypeface"/>
                  </a:rPr>
                  <a:t>Отсрочка платежа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="" xmlns:a16="http://schemas.microsoft.com/office/drawing/2014/main" id="{ABDF60F4-365B-4FF2-65A8-6331120B5089}"/>
                  </a:ext>
                </a:extLst>
              </p:cNvPr>
              <p:cNvSpPr txBox="1"/>
              <p:nvPr/>
            </p:nvSpPr>
            <p:spPr>
              <a:xfrm>
                <a:off x="2426952" y="4773468"/>
                <a:ext cx="206850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altLang="ru-RU" sz="1600" dirty="0" smtClean="0">
                    <a:solidFill>
                      <a:prstClr val="black"/>
                    </a:solidFill>
                    <a:latin typeface="PermianSansTypeface"/>
                  </a:rPr>
                  <a:t>До 6 месяцев</a:t>
                </a:r>
                <a:endParaRPr lang="ru-RU" altLang="ru-RU" sz="1600" dirty="0">
                  <a:solidFill>
                    <a:prstClr val="black"/>
                  </a:solidFill>
                  <a:latin typeface="PermianSansTypeface"/>
                </a:endParaRPr>
              </a:p>
            </p:txBody>
          </p:sp>
          <p:cxnSp>
            <p:nvCxnSpPr>
              <p:cNvPr id="75" name="Прямая соединительная линия 74">
                <a:extLst>
                  <a:ext uri="{FF2B5EF4-FFF2-40B4-BE49-F238E27FC236}">
                    <a16:creationId xmlns="" xmlns:a16="http://schemas.microsoft.com/office/drawing/2014/main" id="{B9ED07CC-C377-7E5A-83B2-6ED94738ED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21788" y="4564606"/>
                <a:ext cx="0" cy="488950"/>
              </a:xfrm>
              <a:prstGeom prst="line">
                <a:avLst/>
              </a:prstGeom>
              <a:ln w="28575" cap="rnd">
                <a:solidFill>
                  <a:srgbClr val="26479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Группа 64"/>
            <p:cNvGrpSpPr/>
            <p:nvPr/>
          </p:nvGrpSpPr>
          <p:grpSpPr>
            <a:xfrm>
              <a:off x="5282643" y="4150816"/>
              <a:ext cx="2084615" cy="622652"/>
              <a:chOff x="352597" y="5286829"/>
              <a:chExt cx="2084615" cy="622652"/>
            </a:xfrm>
          </p:grpSpPr>
          <p:sp>
            <p:nvSpPr>
              <p:cNvPr id="70" name="TextBox 69">
                <a:extLst>
                  <a:ext uri="{FF2B5EF4-FFF2-40B4-BE49-F238E27FC236}">
                    <a16:creationId xmlns="" xmlns:a16="http://schemas.microsoft.com/office/drawing/2014/main" id="{8DD78D2B-4408-89B6-266A-FB577A4EE669}"/>
                  </a:ext>
                </a:extLst>
              </p:cNvPr>
              <p:cNvSpPr txBox="1"/>
              <p:nvPr/>
            </p:nvSpPr>
            <p:spPr>
              <a:xfrm>
                <a:off x="352597" y="5286829"/>
                <a:ext cx="1806399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200" b="1" dirty="0">
                    <a:solidFill>
                      <a:srgbClr val="264796"/>
                    </a:solidFill>
                    <a:latin typeface="PermianSansTypeface"/>
                  </a:rPr>
                  <a:t>Срок деятельности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="" xmlns:a16="http://schemas.microsoft.com/office/drawing/2014/main" id="{3F02BD16-B11E-24EE-5BDD-D5596B14A2AB}"/>
                  </a:ext>
                </a:extLst>
              </p:cNvPr>
              <p:cNvSpPr txBox="1"/>
              <p:nvPr/>
            </p:nvSpPr>
            <p:spPr>
              <a:xfrm>
                <a:off x="363542" y="5570927"/>
                <a:ext cx="207367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altLang="ru-RU" sz="1600" dirty="0">
                    <a:solidFill>
                      <a:prstClr val="black"/>
                    </a:solidFill>
                    <a:latin typeface="PermianSansTypeface"/>
                  </a:rPr>
                  <a:t>От </a:t>
                </a:r>
                <a:r>
                  <a:rPr lang="ru-RU" altLang="ru-RU" sz="1600" dirty="0" smtClean="0">
                    <a:solidFill>
                      <a:prstClr val="black"/>
                    </a:solidFill>
                    <a:latin typeface="PermianSansTypeface"/>
                  </a:rPr>
                  <a:t>12 </a:t>
                </a:r>
                <a:r>
                  <a:rPr lang="ru-RU" altLang="ru-RU" sz="1600" dirty="0">
                    <a:solidFill>
                      <a:prstClr val="black"/>
                    </a:solidFill>
                    <a:latin typeface="PermianSansTypeface"/>
                  </a:rPr>
                  <a:t>месяцев</a:t>
                </a:r>
              </a:p>
            </p:txBody>
          </p:sp>
          <p:cxnSp>
            <p:nvCxnSpPr>
              <p:cNvPr id="72" name="Прямая соединительная линия 71">
                <a:extLst>
                  <a:ext uri="{FF2B5EF4-FFF2-40B4-BE49-F238E27FC236}">
                    <a16:creationId xmlns="" xmlns:a16="http://schemas.microsoft.com/office/drawing/2014/main" id="{BB93BD42-D58A-3448-C192-DF1D69A9DF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8378" y="5362065"/>
                <a:ext cx="0" cy="488950"/>
              </a:xfrm>
              <a:prstGeom prst="line">
                <a:avLst/>
              </a:prstGeom>
              <a:ln w="28575" cap="rnd">
                <a:solidFill>
                  <a:srgbClr val="26479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Группа 65"/>
            <p:cNvGrpSpPr/>
            <p:nvPr/>
          </p:nvGrpSpPr>
          <p:grpSpPr>
            <a:xfrm>
              <a:off x="2414414" y="4166829"/>
              <a:ext cx="2663994" cy="613144"/>
              <a:chOff x="2416007" y="5286829"/>
              <a:chExt cx="2663994" cy="613144"/>
            </a:xfrm>
          </p:grpSpPr>
          <p:sp>
            <p:nvSpPr>
              <p:cNvPr id="67" name="TextBox 66">
                <a:extLst>
                  <a:ext uri="{FF2B5EF4-FFF2-40B4-BE49-F238E27FC236}">
                    <a16:creationId xmlns="" xmlns:a16="http://schemas.microsoft.com/office/drawing/2014/main" id="{59BE187B-1C08-FF86-56EF-02826757EBF2}"/>
                  </a:ext>
                </a:extLst>
              </p:cNvPr>
              <p:cNvSpPr txBox="1"/>
              <p:nvPr/>
            </p:nvSpPr>
            <p:spPr>
              <a:xfrm>
                <a:off x="2416007" y="5286829"/>
                <a:ext cx="1806401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200" b="1" dirty="0">
                    <a:solidFill>
                      <a:srgbClr val="264796"/>
                    </a:solidFill>
                    <a:latin typeface="PermianSansTypeface"/>
                  </a:rPr>
                  <a:t>Способ погашения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="" xmlns:a16="http://schemas.microsoft.com/office/drawing/2014/main" id="{1FFD9EE9-8EE6-559A-4AEE-2A95B99BEA7A}"/>
                  </a:ext>
                </a:extLst>
              </p:cNvPr>
              <p:cNvSpPr txBox="1"/>
              <p:nvPr/>
            </p:nvSpPr>
            <p:spPr>
              <a:xfrm>
                <a:off x="2426952" y="5561419"/>
                <a:ext cx="265304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altLang="ru-RU" sz="1600" dirty="0" err="1">
                    <a:solidFill>
                      <a:prstClr val="black"/>
                    </a:solidFill>
                    <a:latin typeface="PermianSansTypeface"/>
                  </a:rPr>
                  <a:t>Аннуитетный</a:t>
                </a:r>
                <a:r>
                  <a:rPr lang="ru-RU" altLang="ru-RU" sz="1600" dirty="0">
                    <a:solidFill>
                      <a:prstClr val="black"/>
                    </a:solidFill>
                    <a:latin typeface="PermianSansTypeface"/>
                  </a:rPr>
                  <a:t> </a:t>
                </a:r>
                <a:r>
                  <a:rPr lang="ru-RU" altLang="ru-RU" sz="1600" dirty="0" smtClean="0">
                    <a:solidFill>
                      <a:prstClr val="black"/>
                    </a:solidFill>
                    <a:latin typeface="PermianSansTypeface"/>
                  </a:rPr>
                  <a:t>платеж </a:t>
                </a:r>
                <a:endParaRPr lang="ru-RU" altLang="ru-RU" sz="1600" dirty="0">
                  <a:solidFill>
                    <a:prstClr val="black"/>
                  </a:solidFill>
                  <a:latin typeface="PermianSansTypeface"/>
                </a:endParaRPr>
              </a:p>
            </p:txBody>
          </p:sp>
          <p:cxnSp>
            <p:nvCxnSpPr>
              <p:cNvPr id="69" name="Прямая соединительная линия 68">
                <a:extLst>
                  <a:ext uri="{FF2B5EF4-FFF2-40B4-BE49-F238E27FC236}">
                    <a16:creationId xmlns="" xmlns:a16="http://schemas.microsoft.com/office/drawing/2014/main" id="{3D2BD8FF-88D3-6897-A135-2BF97A64A6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21788" y="5362065"/>
                <a:ext cx="0" cy="488950"/>
              </a:xfrm>
              <a:prstGeom prst="line">
                <a:avLst/>
              </a:prstGeom>
              <a:ln w="28575" cap="rnd">
                <a:solidFill>
                  <a:srgbClr val="26479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" name="Группа 75"/>
          <p:cNvGrpSpPr/>
          <p:nvPr/>
        </p:nvGrpSpPr>
        <p:grpSpPr>
          <a:xfrm>
            <a:off x="7915889" y="881664"/>
            <a:ext cx="3848544" cy="3024300"/>
            <a:chOff x="7915888" y="881664"/>
            <a:chExt cx="3082198" cy="2391338"/>
          </a:xfrm>
        </p:grpSpPr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C4F595A6-50FD-DC9F-2C35-9FF339DEF5E6}"/>
                </a:ext>
              </a:extLst>
            </p:cNvPr>
            <p:cNvSpPr txBox="1"/>
            <p:nvPr/>
          </p:nvSpPr>
          <p:spPr>
            <a:xfrm>
              <a:off x="8041109" y="1178043"/>
              <a:ext cx="2956977" cy="5840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altLang="ru-RU" sz="1400" dirty="0" smtClean="0">
                  <a:solidFill>
                    <a:prstClr val="black"/>
                  </a:solidFill>
                  <a:latin typeface="PermianSansTypeface"/>
                  <a:cs typeface="Times New Roman" pitchFamily="18" charset="0"/>
                </a:rPr>
                <a:t>Субъект МСП, зарегистрированный и осуществляющий деятельность на территории Пермского края в сферах:</a:t>
              </a:r>
              <a:endParaRPr lang="ru-RU" altLang="ru-RU" sz="1400" dirty="0">
                <a:solidFill>
                  <a:prstClr val="black"/>
                </a:solidFill>
                <a:latin typeface="PermianSansTypeface"/>
                <a:cs typeface="Times New Roman" pitchFamily="18" charset="0"/>
              </a:endParaRPr>
            </a:p>
          </p:txBody>
        </p:sp>
        <p:cxnSp>
          <p:nvCxnSpPr>
            <p:cNvPr id="78" name="Прямая соединительная линия 77">
              <a:extLst>
                <a:ext uri="{FF2B5EF4-FFF2-40B4-BE49-F238E27FC236}">
                  <a16:creationId xmlns="" xmlns:a16="http://schemas.microsoft.com/office/drawing/2014/main" id="{BB5B11EE-F02D-7363-1AE0-F4FB8CFE11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15888" y="881664"/>
              <a:ext cx="0" cy="2391338"/>
            </a:xfrm>
            <a:prstGeom prst="line">
              <a:avLst/>
            </a:prstGeom>
            <a:ln cap="rnd">
              <a:solidFill>
                <a:srgbClr val="264796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Прямоугольник: скругленные углы 25">
            <a:extLst>
              <a:ext uri="{FF2B5EF4-FFF2-40B4-BE49-F238E27FC236}">
                <a16:creationId xmlns="" xmlns:a16="http://schemas.microsoft.com/office/drawing/2014/main" id="{35B95F2A-2DB5-1F60-1381-74BDEF71F8DE}"/>
              </a:ext>
            </a:extLst>
          </p:cNvPr>
          <p:cNvSpPr/>
          <p:nvPr/>
        </p:nvSpPr>
        <p:spPr>
          <a:xfrm>
            <a:off x="8116936" y="2264546"/>
            <a:ext cx="3630563" cy="1950352"/>
          </a:xfrm>
          <a:prstGeom prst="roundRect">
            <a:avLst>
              <a:gd name="adj" fmla="val 3328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778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PermianSansTypeface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="" xmlns:a16="http://schemas.microsoft.com/office/drawing/2014/main" id="{ABDF60F4-365B-4FF2-65A8-6331120B5089}"/>
              </a:ext>
            </a:extLst>
          </p:cNvPr>
          <p:cNvSpPr txBox="1"/>
          <p:nvPr/>
        </p:nvSpPr>
        <p:spPr>
          <a:xfrm>
            <a:off x="8447705" y="2397688"/>
            <a:ext cx="34018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400" dirty="0">
                <a:solidFill>
                  <a:prstClr val="black"/>
                </a:solidFill>
                <a:latin typeface="PermianSansTypeface"/>
              </a:rPr>
              <a:t>о</a:t>
            </a:r>
            <a:r>
              <a:rPr lang="ru-RU" altLang="ru-RU" sz="1400" dirty="0" smtClean="0">
                <a:solidFill>
                  <a:prstClr val="black"/>
                </a:solidFill>
                <a:latin typeface="PermianSansTypeface"/>
              </a:rPr>
              <a:t>брабатывающее</a:t>
            </a:r>
            <a:r>
              <a:rPr lang="ru-RU" altLang="ru-RU" sz="1600" dirty="0" smtClean="0">
                <a:solidFill>
                  <a:prstClr val="black"/>
                </a:solidFill>
                <a:latin typeface="PermianSansTypeface"/>
              </a:rPr>
              <a:t> </a:t>
            </a:r>
            <a:r>
              <a:rPr lang="ru-RU" altLang="ru-RU" sz="1400" dirty="0" smtClean="0">
                <a:solidFill>
                  <a:prstClr val="black"/>
                </a:solidFill>
                <a:latin typeface="PermianSansTypeface"/>
              </a:rPr>
              <a:t>производство</a:t>
            </a:r>
            <a:endParaRPr lang="ru-RU" altLang="ru-RU" sz="1600" dirty="0">
              <a:solidFill>
                <a:prstClr val="black"/>
              </a:solidFill>
              <a:latin typeface="PermianSansTypeface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ABDF60F4-365B-4FF2-65A8-6331120B5089}"/>
              </a:ext>
            </a:extLst>
          </p:cNvPr>
          <p:cNvSpPr txBox="1"/>
          <p:nvPr/>
        </p:nvSpPr>
        <p:spPr>
          <a:xfrm>
            <a:off x="8461109" y="2920045"/>
            <a:ext cx="34961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400" dirty="0">
                <a:solidFill>
                  <a:prstClr val="black"/>
                </a:solidFill>
                <a:latin typeface="PermianSansTypeface"/>
              </a:rPr>
              <a:t>г</a:t>
            </a:r>
            <a:r>
              <a:rPr lang="ru-RU" altLang="ru-RU" sz="1400" dirty="0" smtClean="0">
                <a:solidFill>
                  <a:prstClr val="black"/>
                </a:solidFill>
                <a:latin typeface="PermianSansTypeface"/>
              </a:rPr>
              <a:t>остиничный бизнес</a:t>
            </a:r>
            <a:endParaRPr lang="ru-RU" altLang="ru-RU" sz="1600" dirty="0">
              <a:solidFill>
                <a:prstClr val="black"/>
              </a:solidFill>
              <a:latin typeface="PermianSansTypeface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ABDF60F4-365B-4FF2-65A8-6331120B5089}"/>
              </a:ext>
            </a:extLst>
          </p:cNvPr>
          <p:cNvSpPr txBox="1"/>
          <p:nvPr/>
        </p:nvSpPr>
        <p:spPr>
          <a:xfrm>
            <a:off x="8437283" y="3353926"/>
            <a:ext cx="34961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400" dirty="0" smtClean="0">
                <a:solidFill>
                  <a:prstClr val="black"/>
                </a:solidFill>
                <a:latin typeface="PermianSansTypeface"/>
              </a:rPr>
              <a:t>туризм</a:t>
            </a:r>
            <a:endParaRPr lang="ru-RU" altLang="ru-RU" sz="1600" dirty="0">
              <a:solidFill>
                <a:prstClr val="black"/>
              </a:solidFill>
              <a:latin typeface="PermianSansTypeface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C1E62399-4DAD-B90A-0043-A23D2672BD4C}"/>
              </a:ext>
            </a:extLst>
          </p:cNvPr>
          <p:cNvSpPr txBox="1"/>
          <p:nvPr/>
        </p:nvSpPr>
        <p:spPr>
          <a:xfrm>
            <a:off x="8116936" y="2351521"/>
            <a:ext cx="277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64796"/>
                </a:solidFill>
                <a:latin typeface="PermianSansTypeface"/>
              </a:rPr>
              <a:t>1</a:t>
            </a:r>
            <a:endParaRPr lang="ru-RU" sz="2400" dirty="0">
              <a:solidFill>
                <a:srgbClr val="264796"/>
              </a:solidFill>
              <a:latin typeface="PermianSansTypeface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AD9C5C04-BEC9-6F99-6745-9127544C0499}"/>
              </a:ext>
            </a:extLst>
          </p:cNvPr>
          <p:cNvSpPr txBox="1"/>
          <p:nvPr/>
        </p:nvSpPr>
        <p:spPr>
          <a:xfrm>
            <a:off x="8116936" y="2843102"/>
            <a:ext cx="277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64796"/>
                </a:solidFill>
                <a:latin typeface="PermianSansTypeface"/>
              </a:rPr>
              <a:t>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3CCB9937-6415-C3C4-A7AE-EF3C4A3E7A6B}"/>
              </a:ext>
            </a:extLst>
          </p:cNvPr>
          <p:cNvSpPr txBox="1"/>
          <p:nvPr/>
        </p:nvSpPr>
        <p:spPr>
          <a:xfrm>
            <a:off x="8128009" y="3277219"/>
            <a:ext cx="254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64796"/>
                </a:solidFill>
                <a:latin typeface="PermianSansTypeface"/>
              </a:rPr>
              <a:t>3</a:t>
            </a:r>
          </a:p>
        </p:txBody>
      </p:sp>
      <p:grpSp>
        <p:nvGrpSpPr>
          <p:cNvPr id="86" name="Группа 85">
            <a:extLst>
              <a:ext uri="{FF2B5EF4-FFF2-40B4-BE49-F238E27FC236}">
                <a16:creationId xmlns="" xmlns:a16="http://schemas.microsoft.com/office/drawing/2014/main" id="{11798069-5103-8A22-EAE0-423A77F577B3}"/>
              </a:ext>
            </a:extLst>
          </p:cNvPr>
          <p:cNvGrpSpPr/>
          <p:nvPr/>
        </p:nvGrpSpPr>
        <p:grpSpPr>
          <a:xfrm>
            <a:off x="280979" y="4027409"/>
            <a:ext cx="1554162" cy="825413"/>
            <a:chOff x="410458" y="1017312"/>
            <a:chExt cx="3431518" cy="313932"/>
          </a:xfrm>
        </p:grpSpPr>
        <p:sp>
          <p:nvSpPr>
            <p:cNvPr id="87" name="Прямоугольник: скругленные углы 45">
              <a:extLst>
                <a:ext uri="{FF2B5EF4-FFF2-40B4-BE49-F238E27FC236}">
                  <a16:creationId xmlns="" xmlns:a16="http://schemas.microsoft.com/office/drawing/2014/main" id="{BB9A6056-3496-E9C3-875F-D50CB3FC1B5C}"/>
                </a:ext>
              </a:extLst>
            </p:cNvPr>
            <p:cNvSpPr/>
            <p:nvPr/>
          </p:nvSpPr>
          <p:spPr>
            <a:xfrm>
              <a:off x="518493" y="1017312"/>
              <a:ext cx="3109046" cy="313932"/>
            </a:xfrm>
            <a:prstGeom prst="roundRect">
              <a:avLst>
                <a:gd name="adj" fmla="val 7639"/>
              </a:avLst>
            </a:prstGeom>
            <a:solidFill>
              <a:srgbClr val="26479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prstClr val="white"/>
                </a:solidFill>
                <a:latin typeface="PermianSansTypeface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="" xmlns:a16="http://schemas.microsoft.com/office/drawing/2014/main" id="{9AFE16B4-96E6-6757-369C-5D47EF3C17BD}"/>
                </a:ext>
              </a:extLst>
            </p:cNvPr>
            <p:cNvSpPr txBox="1"/>
            <p:nvPr/>
          </p:nvSpPr>
          <p:spPr>
            <a:xfrm>
              <a:off x="410458" y="1123125"/>
              <a:ext cx="3431518" cy="98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200" dirty="0" smtClean="0">
                  <a:solidFill>
                    <a:prstClr val="white"/>
                  </a:solidFill>
                  <a:latin typeface="PermianSansTypeface"/>
                </a:rPr>
                <a:t>Условия</a:t>
              </a:r>
              <a:endParaRPr lang="ru-RU" sz="1200" dirty="0">
                <a:solidFill>
                  <a:prstClr val="white"/>
                </a:solidFill>
                <a:latin typeface="PermianSansTypeface"/>
              </a:endParaRPr>
            </a:p>
          </p:txBody>
        </p:sp>
      </p:grpSp>
      <p:grpSp>
        <p:nvGrpSpPr>
          <p:cNvPr id="89" name="Группа 88">
            <a:extLst>
              <a:ext uri="{FF2B5EF4-FFF2-40B4-BE49-F238E27FC236}">
                <a16:creationId xmlns="" xmlns:a16="http://schemas.microsoft.com/office/drawing/2014/main" id="{4A2D436E-D6BC-42AB-B90D-EC08D61E524C}"/>
              </a:ext>
            </a:extLst>
          </p:cNvPr>
          <p:cNvGrpSpPr/>
          <p:nvPr/>
        </p:nvGrpSpPr>
        <p:grpSpPr>
          <a:xfrm>
            <a:off x="1871451" y="4027406"/>
            <a:ext cx="5724092" cy="825414"/>
            <a:chOff x="1941729" y="2847057"/>
            <a:chExt cx="3109046" cy="523219"/>
          </a:xfrm>
        </p:grpSpPr>
        <p:sp>
          <p:nvSpPr>
            <p:cNvPr id="90" name="Прямоугольник: скругленные углы 77">
              <a:extLst>
                <a:ext uri="{FF2B5EF4-FFF2-40B4-BE49-F238E27FC236}">
                  <a16:creationId xmlns="" xmlns:a16="http://schemas.microsoft.com/office/drawing/2014/main" id="{50AF5005-AB73-F452-670F-420D9F4AE9A4}"/>
                </a:ext>
              </a:extLst>
            </p:cNvPr>
            <p:cNvSpPr/>
            <p:nvPr/>
          </p:nvSpPr>
          <p:spPr>
            <a:xfrm>
              <a:off x="1941729" y="2847057"/>
              <a:ext cx="3109046" cy="523219"/>
            </a:xfrm>
            <a:prstGeom prst="roundRect">
              <a:avLst>
                <a:gd name="adj" fmla="val 763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PermianSansTypeface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="" xmlns:a16="http://schemas.microsoft.com/office/drawing/2014/main" id="{FAAEA8A6-7963-639D-3CEF-680FA9286C8F}"/>
                </a:ext>
              </a:extLst>
            </p:cNvPr>
            <p:cNvSpPr txBox="1"/>
            <p:nvPr/>
          </p:nvSpPr>
          <p:spPr>
            <a:xfrm>
              <a:off x="2017777" y="2953178"/>
              <a:ext cx="2955925" cy="3043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400" dirty="0" smtClean="0">
                  <a:solidFill>
                    <a:srgbClr val="264796"/>
                  </a:solidFill>
                  <a:latin typeface="PermianSansTypeface"/>
                </a:rPr>
                <a:t>Собственные средства в проекте – не менее 20%;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ru-RU" sz="1400" dirty="0" smtClean="0">
                  <a:solidFill>
                    <a:srgbClr val="264796"/>
                  </a:solidFill>
                  <a:latin typeface="PermianSansTypeface"/>
                </a:rPr>
                <a:t>Фактическое местоположение залога – Пермский край</a:t>
              </a:r>
              <a:endParaRPr lang="ru-RU" sz="1400" dirty="0">
                <a:solidFill>
                  <a:srgbClr val="264796"/>
                </a:solidFill>
                <a:latin typeface="PermianSansTypeface"/>
              </a:endParaRPr>
            </a:p>
          </p:txBody>
        </p:sp>
      </p:grpSp>
      <p:pic>
        <p:nvPicPr>
          <p:cNvPr id="92" name="Picture 2" descr="X:\СЛУЖБА ПРОДВИЖЕНИЯ\Рукавицына Л.П\qr коды\сайт мфо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244" y="4604312"/>
            <a:ext cx="1794020" cy="179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04100EDC-38D3-0AF0-F449-A1E5A3153771}"/>
              </a:ext>
            </a:extLst>
          </p:cNvPr>
          <p:cNvSpPr txBox="1"/>
          <p:nvPr/>
        </p:nvSpPr>
        <p:spPr>
          <a:xfrm>
            <a:off x="8106068" y="4325850"/>
            <a:ext cx="380968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rgbClr val="2C2A29"/>
                </a:solidFill>
                <a:latin typeface="PermianSansTypeface"/>
                <a:cs typeface="Times New Roman" panose="02020603050405020304" pitchFamily="18" charset="0"/>
              </a:rPr>
              <a:t>Подробнее о </a:t>
            </a:r>
            <a:r>
              <a:rPr lang="ru-RU" sz="1500" dirty="0">
                <a:solidFill>
                  <a:srgbClr val="2C2A29"/>
                </a:solidFill>
                <a:latin typeface="PermianSansTypeface"/>
                <a:cs typeface="Times New Roman" panose="02020603050405020304" pitchFamily="18" charset="0"/>
              </a:rPr>
              <a:t>займах</a:t>
            </a:r>
          </a:p>
        </p:txBody>
      </p:sp>
      <p:pic>
        <p:nvPicPr>
          <p:cNvPr id="94" name="Picture 3" descr="C:\Users\rulap\Desktop\преза для АА\hand_1155484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06973">
            <a:off x="10120020" y="4345372"/>
            <a:ext cx="373836" cy="37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Группа 94"/>
          <p:cNvGrpSpPr/>
          <p:nvPr/>
        </p:nvGrpSpPr>
        <p:grpSpPr>
          <a:xfrm>
            <a:off x="7514301" y="36263"/>
            <a:ext cx="3295500" cy="711146"/>
            <a:chOff x="10676419" y="159818"/>
            <a:chExt cx="3799651" cy="847570"/>
          </a:xfrm>
        </p:grpSpPr>
        <p:pic>
          <p:nvPicPr>
            <p:cNvPr id="96" name="Picture 2" descr="X:\СЛУЖБА ПРОДВИЖЕНИЯ\Рукавицына Л.П\логотипы\Пермский край от цур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6419" y="159818"/>
              <a:ext cx="450863" cy="8475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3" descr="C:\Users\rulap\Desktop\logo Агентство МСП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5941" y="390194"/>
              <a:ext cx="1461543" cy="4961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2" descr="X:\СЛУЖБА ПРОДВИЖЕНИЯ\Рукавицына Л.П\логотипы\ЛОГО Микрофинансовая прозрачный фон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2280" y="369822"/>
              <a:ext cx="1513790" cy="536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0" name="Текст 1">
            <a:extLst>
              <a:ext uri="{FF2B5EF4-FFF2-40B4-BE49-F238E27FC236}">
                <a16:creationId xmlns=""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4558" y="6494443"/>
            <a:ext cx="2520950" cy="338137"/>
          </a:xfrm>
        </p:spPr>
        <p:txBody>
          <a:bodyPr/>
          <a:lstStyle/>
          <a:p>
            <a:pPr marL="0" indent="0" algn="ctr">
              <a:buNone/>
            </a:pPr>
            <a:r>
              <a:rPr lang="ru-RU" sz="1000" dirty="0" smtClean="0"/>
              <a:t>Агентство по развитию малого и среднего предпринимательства Пермского края</a:t>
            </a:r>
            <a:endParaRPr lang="ru-RU" sz="1000" dirty="0"/>
          </a:p>
        </p:txBody>
      </p:sp>
      <p:grpSp>
        <p:nvGrpSpPr>
          <p:cNvPr id="103" name="Группа 102">
            <a:extLst>
              <a:ext uri="{FF2B5EF4-FFF2-40B4-BE49-F238E27FC236}">
                <a16:creationId xmlns="" xmlns:a16="http://schemas.microsoft.com/office/drawing/2014/main" id="{8851AF33-7F07-BEC7-DF07-36D988BD62C1}"/>
              </a:ext>
            </a:extLst>
          </p:cNvPr>
          <p:cNvGrpSpPr/>
          <p:nvPr/>
        </p:nvGrpSpPr>
        <p:grpSpPr>
          <a:xfrm>
            <a:off x="336828" y="893815"/>
            <a:ext cx="1408112" cy="523219"/>
            <a:chOff x="546534" y="994690"/>
            <a:chExt cx="3109046" cy="313932"/>
          </a:xfrm>
        </p:grpSpPr>
        <p:sp>
          <p:nvSpPr>
            <p:cNvPr id="104" name="Прямоугольник: скругленные углы 36">
              <a:extLst>
                <a:ext uri="{FF2B5EF4-FFF2-40B4-BE49-F238E27FC236}">
                  <a16:creationId xmlns="" xmlns:a16="http://schemas.microsoft.com/office/drawing/2014/main" id="{B38C91CA-D45D-6928-0F1B-B18E437A9F77}"/>
                </a:ext>
              </a:extLst>
            </p:cNvPr>
            <p:cNvSpPr/>
            <p:nvPr/>
          </p:nvSpPr>
          <p:spPr>
            <a:xfrm>
              <a:off x="546534" y="994690"/>
              <a:ext cx="3109046" cy="313932"/>
            </a:xfrm>
            <a:prstGeom prst="roundRect">
              <a:avLst>
                <a:gd name="adj" fmla="val 7639"/>
              </a:avLst>
            </a:prstGeom>
            <a:solidFill>
              <a:srgbClr val="26479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latin typeface="PermianSansTypeface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="" xmlns:a16="http://schemas.microsoft.com/office/drawing/2014/main" id="{181EDD59-F473-27B7-B560-A7BA0C18A14F}"/>
                </a:ext>
              </a:extLst>
            </p:cNvPr>
            <p:cNvSpPr txBox="1"/>
            <p:nvPr/>
          </p:nvSpPr>
          <p:spPr>
            <a:xfrm>
              <a:off x="1093334" y="1074097"/>
              <a:ext cx="2015447" cy="155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200" dirty="0" smtClean="0">
                  <a:solidFill>
                    <a:prstClr val="white"/>
                  </a:solidFill>
                  <a:latin typeface="PermianSansTypeface"/>
                </a:rPr>
                <a:t>Ставка</a:t>
              </a:r>
              <a:endParaRPr lang="ru-RU" sz="1200" dirty="0">
                <a:solidFill>
                  <a:prstClr val="white"/>
                </a:solidFill>
                <a:latin typeface="PermianSansTypeface"/>
              </a:endParaRPr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3CCB9937-6415-C3C4-A7AE-EF3C4A3E7A6B}"/>
              </a:ext>
            </a:extLst>
          </p:cNvPr>
          <p:cNvSpPr txBox="1"/>
          <p:nvPr/>
        </p:nvSpPr>
        <p:spPr>
          <a:xfrm>
            <a:off x="8133546" y="3683651"/>
            <a:ext cx="254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64796"/>
                </a:solidFill>
                <a:latin typeface="PermianSansTypeface"/>
              </a:rPr>
              <a:t>4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ABDF60F4-365B-4FF2-65A8-6331120B5089}"/>
              </a:ext>
            </a:extLst>
          </p:cNvPr>
          <p:cNvSpPr txBox="1"/>
          <p:nvPr/>
        </p:nvSpPr>
        <p:spPr>
          <a:xfrm>
            <a:off x="8461109" y="3772655"/>
            <a:ext cx="34961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400" dirty="0" smtClean="0">
                <a:latin typeface="PermianSansTypeface"/>
              </a:rPr>
              <a:t>сельского хозяйства </a:t>
            </a:r>
            <a:endParaRPr lang="ru-RU" altLang="ru-RU" sz="1600" dirty="0">
              <a:latin typeface="PermianSansTypeface"/>
            </a:endParaRPr>
          </a:p>
        </p:txBody>
      </p:sp>
      <p:sp>
        <p:nvSpPr>
          <p:cNvPr id="109" name="Текст 4"/>
          <p:cNvSpPr>
            <a:spLocks noGrp="1"/>
          </p:cNvSpPr>
          <p:nvPr>
            <p:ph type="body" sz="quarter" idx="14"/>
          </p:nvPr>
        </p:nvSpPr>
        <p:spPr>
          <a:xfrm>
            <a:off x="4984782" y="6453212"/>
            <a:ext cx="5675300" cy="404788"/>
          </a:xfrm>
        </p:spPr>
        <p:txBody>
          <a:bodyPr/>
          <a:lstStyle/>
          <a:p>
            <a:pPr marL="0" indent="0" algn="l">
              <a:spcBef>
                <a:spcPts val="1001"/>
              </a:spcBef>
              <a:buNone/>
              <a:tabLst>
                <a:tab pos="0" algn="l"/>
              </a:tabLst>
              <a:defRPr/>
            </a:pPr>
            <a:r>
              <a:rPr lang="ru-RU" dirty="0" smtClean="0">
                <a:solidFill>
                  <a:schemeClr val="bg1"/>
                </a:solidFill>
                <a:latin typeface="PermianSansTypeface"/>
              </a:rPr>
              <a:t>О мерах поддержки предпринимателей в Пермском крае</a:t>
            </a:r>
            <a:endParaRPr lang="ru-RU" dirty="0">
              <a:solidFill>
                <a:schemeClr val="bg1"/>
              </a:solidFill>
              <a:latin typeface="PermianSansTypeface"/>
            </a:endParaRPr>
          </a:p>
        </p:txBody>
      </p:sp>
      <p:pic>
        <p:nvPicPr>
          <p:cNvPr id="101" name="Рисунок 10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502" y="-191536"/>
            <a:ext cx="1462498" cy="11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13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359" y="49213"/>
            <a:ext cx="7057549" cy="715962"/>
          </a:xfrm>
        </p:spPr>
        <p:txBody>
          <a:bodyPr>
            <a:noAutofit/>
          </a:bodyPr>
          <a:lstStyle/>
          <a:p>
            <a:pPr marL="0" indent="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dirty="0" smtClean="0">
                <a:latin typeface="PermianSansTypeface"/>
              </a:rPr>
              <a:t>Льготный лизинг оборудования</a:t>
            </a:r>
            <a:endParaRPr lang="ru-RU" dirty="0">
              <a:latin typeface="PermianSansTypeface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="" xmlns:a16="http://schemas.microsoft.com/office/drawing/2014/main" id="{04100EDC-38D3-0AF0-F449-A1E5A3153771}"/>
              </a:ext>
            </a:extLst>
          </p:cNvPr>
          <p:cNvSpPr txBox="1"/>
          <p:nvPr/>
        </p:nvSpPr>
        <p:spPr>
          <a:xfrm>
            <a:off x="7942084" y="3683393"/>
            <a:ext cx="380968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rgbClr val="2C2A29"/>
                </a:solidFill>
                <a:latin typeface="PermianSansTypeface"/>
                <a:cs typeface="Times New Roman" panose="02020603050405020304" pitchFamily="18" charset="0"/>
              </a:rPr>
              <a:t>Подробнее о лизинге</a:t>
            </a:r>
            <a:endParaRPr lang="ru-RU" sz="1500" dirty="0">
              <a:solidFill>
                <a:srgbClr val="2C2A29"/>
              </a:solidFill>
              <a:latin typeface="PermianSansTypeface"/>
              <a:cs typeface="Times New Roman" panose="02020603050405020304" pitchFamily="18" charset="0"/>
            </a:endParaRPr>
          </a:p>
        </p:txBody>
      </p:sp>
      <p:pic>
        <p:nvPicPr>
          <p:cNvPr id="96" name="Picture 3" descr="C:\Users\rulap\Desktop\преза для АА\hand_1155484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06973">
            <a:off x="9963223" y="3736958"/>
            <a:ext cx="373836" cy="37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Прямоугольник: скругленные углы 27">
            <a:extLst>
              <a:ext uri="{FF2B5EF4-FFF2-40B4-BE49-F238E27FC236}">
                <a16:creationId xmlns:a16="http://schemas.microsoft.com/office/drawing/2014/main" xmlns="" id="{895AFB89-7DE1-675E-0BFE-25EA347BD690}"/>
              </a:ext>
            </a:extLst>
          </p:cNvPr>
          <p:cNvSpPr/>
          <p:nvPr/>
        </p:nvSpPr>
        <p:spPr>
          <a:xfrm>
            <a:off x="359458" y="951319"/>
            <a:ext cx="1408112" cy="1141263"/>
          </a:xfrm>
          <a:prstGeom prst="roundRect">
            <a:avLst>
              <a:gd name="adj" fmla="val 7639"/>
            </a:avLst>
          </a:prstGeom>
          <a:solidFill>
            <a:srgbClr val="264796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ermianSansTypeface"/>
            </a:endParaRPr>
          </a:p>
        </p:txBody>
      </p:sp>
      <p:sp>
        <p:nvSpPr>
          <p:cNvPr id="98" name="Прямоугольник: скругленные углы 52">
            <a:extLst>
              <a:ext uri="{FF2B5EF4-FFF2-40B4-BE49-F238E27FC236}">
                <a16:creationId xmlns:a16="http://schemas.microsoft.com/office/drawing/2014/main" xmlns="" id="{C707EAB1-56EE-54B7-62FD-C5213E5F64B0}"/>
              </a:ext>
            </a:extLst>
          </p:cNvPr>
          <p:cNvSpPr/>
          <p:nvPr/>
        </p:nvSpPr>
        <p:spPr>
          <a:xfrm>
            <a:off x="1862687" y="946614"/>
            <a:ext cx="5724092" cy="1096938"/>
          </a:xfrm>
          <a:prstGeom prst="roundRect">
            <a:avLst>
              <a:gd name="adj" fmla="val 763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778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ermianSansTypeface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546D7013-D5FD-A504-B563-738B9C608412}"/>
              </a:ext>
            </a:extLst>
          </p:cNvPr>
          <p:cNvSpPr txBox="1"/>
          <p:nvPr/>
        </p:nvSpPr>
        <p:spPr>
          <a:xfrm>
            <a:off x="1774269" y="907200"/>
            <a:ext cx="5770854" cy="121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rgbClr val="DC202E"/>
                </a:solidFill>
                <a:latin typeface="PermianSansTypeface"/>
              </a:rPr>
              <a:t>¼ ключевой ставки Банка России – российское оборудование и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rgbClr val="DC202E"/>
                </a:solidFill>
                <a:latin typeface="PermianSansTypeface"/>
              </a:rPr>
              <a:t>спецтехника</a:t>
            </a:r>
            <a:r>
              <a:rPr lang="ru-RU" sz="1200" dirty="0" smtClean="0">
                <a:solidFill>
                  <a:srgbClr val="DC202E"/>
                </a:solidFill>
                <a:latin typeface="PermianSansTypeface"/>
              </a:rPr>
              <a:t>;</a:t>
            </a:r>
          </a:p>
          <a:p>
            <a:pPr algn="ctr">
              <a:lnSpc>
                <a:spcPts val="1200"/>
              </a:lnSpc>
              <a:defRPr/>
            </a:pPr>
            <a:r>
              <a:rPr lang="ru-RU" sz="1200" dirty="0">
                <a:solidFill>
                  <a:srgbClr val="DC202E"/>
                </a:solidFill>
                <a:latin typeface="PermianSansTypeface"/>
              </a:rPr>
              <a:t/>
            </a:r>
            <a:br>
              <a:rPr lang="ru-RU" sz="1200" dirty="0">
                <a:solidFill>
                  <a:srgbClr val="DC202E"/>
                </a:solidFill>
                <a:latin typeface="PermianSansTypeface"/>
              </a:rPr>
            </a:br>
            <a:r>
              <a:rPr lang="ru-RU" sz="1200" dirty="0">
                <a:solidFill>
                  <a:srgbClr val="DC202E"/>
                </a:solidFill>
                <a:latin typeface="PermianSansTypeface"/>
              </a:rPr>
              <a:t>½ ключевой ставки – оборудование и спецтехника произведены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rgbClr val="DC202E"/>
                </a:solidFill>
                <a:latin typeface="PermianSansTypeface"/>
              </a:rPr>
              <a:t>на территории «дружественных» стран</a:t>
            </a:r>
            <a:r>
              <a:rPr lang="ru-RU" sz="1200" dirty="0" smtClean="0">
                <a:solidFill>
                  <a:srgbClr val="DC202E"/>
                </a:solidFill>
                <a:latin typeface="PermianSansTypeface"/>
              </a:rPr>
              <a:t>*;</a:t>
            </a:r>
          </a:p>
          <a:p>
            <a:pPr algn="ctr">
              <a:lnSpc>
                <a:spcPts val="1200"/>
              </a:lnSpc>
              <a:defRPr/>
            </a:pPr>
            <a:endParaRPr lang="ru-RU" sz="1200" dirty="0">
              <a:solidFill>
                <a:srgbClr val="DC202E"/>
              </a:solidFill>
              <a:latin typeface="PermianSansTypeface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rgbClr val="DC202E"/>
                </a:solidFill>
                <a:latin typeface="PermianSansTypeface"/>
              </a:rPr>
              <a:t>ключевая ставка – в иных </a:t>
            </a:r>
            <a:r>
              <a:rPr lang="ru-RU" sz="1200" dirty="0" smtClean="0">
                <a:solidFill>
                  <a:srgbClr val="DC202E"/>
                </a:solidFill>
                <a:latin typeface="PermianSansTypeface"/>
              </a:rPr>
              <a:t>случаях</a:t>
            </a:r>
            <a:endParaRPr lang="ru-RU" sz="1200" dirty="0">
              <a:solidFill>
                <a:srgbClr val="DC202E"/>
              </a:solidFill>
              <a:latin typeface="PermianSansTypeface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E7FA1D07-07C0-7FD9-011F-A0237BCFF874}"/>
              </a:ext>
            </a:extLst>
          </p:cNvPr>
          <p:cNvSpPr txBox="1"/>
          <p:nvPr/>
        </p:nvSpPr>
        <p:spPr>
          <a:xfrm>
            <a:off x="607108" y="1336235"/>
            <a:ext cx="912812" cy="258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bg1"/>
                </a:solidFill>
                <a:latin typeface="PermianSansTypeface"/>
              </a:rPr>
              <a:t>Ставка</a:t>
            </a:r>
          </a:p>
        </p:txBody>
      </p:sp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xmlns="" id="{8851AF33-7F07-BEC7-DF07-36D988BD62C1}"/>
              </a:ext>
            </a:extLst>
          </p:cNvPr>
          <p:cNvGrpSpPr/>
          <p:nvPr/>
        </p:nvGrpSpPr>
        <p:grpSpPr>
          <a:xfrm>
            <a:off x="359458" y="2125995"/>
            <a:ext cx="1408112" cy="508904"/>
            <a:chOff x="546534" y="994690"/>
            <a:chExt cx="3109046" cy="313932"/>
          </a:xfrm>
        </p:grpSpPr>
        <p:sp>
          <p:nvSpPr>
            <p:cNvPr id="102" name="Прямоугольник: скругленные углы 36">
              <a:extLst>
                <a:ext uri="{FF2B5EF4-FFF2-40B4-BE49-F238E27FC236}">
                  <a16:creationId xmlns:a16="http://schemas.microsoft.com/office/drawing/2014/main" xmlns="" id="{B38C91CA-D45D-6928-0F1B-B18E437A9F77}"/>
                </a:ext>
              </a:extLst>
            </p:cNvPr>
            <p:cNvSpPr/>
            <p:nvPr/>
          </p:nvSpPr>
          <p:spPr>
            <a:xfrm>
              <a:off x="546534" y="994690"/>
              <a:ext cx="3109046" cy="313932"/>
            </a:xfrm>
            <a:prstGeom prst="roundRect">
              <a:avLst>
                <a:gd name="adj" fmla="val 7639"/>
              </a:avLst>
            </a:prstGeom>
            <a:solidFill>
              <a:srgbClr val="26479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PermianSansTypeface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xmlns="" id="{181EDD59-F473-27B7-B560-A7BA0C18A14F}"/>
                </a:ext>
              </a:extLst>
            </p:cNvPr>
            <p:cNvSpPr txBox="1"/>
            <p:nvPr/>
          </p:nvSpPr>
          <p:spPr>
            <a:xfrm>
              <a:off x="1093334" y="1074097"/>
              <a:ext cx="2015447" cy="155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200" dirty="0" smtClean="0">
                  <a:solidFill>
                    <a:schemeClr val="bg1"/>
                  </a:solidFill>
                  <a:latin typeface="PermianSansTypeface"/>
                </a:rPr>
                <a:t>Цели</a:t>
              </a:r>
              <a:endParaRPr lang="ru-RU" sz="1200" dirty="0">
                <a:solidFill>
                  <a:schemeClr val="bg1"/>
                </a:solidFill>
                <a:latin typeface="PermianSansTypeface"/>
              </a:endParaRPr>
            </a:p>
          </p:txBody>
        </p:sp>
      </p:grp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E7763044-20DC-5A32-921D-B8B1A7B2CFE9}"/>
              </a:ext>
            </a:extLst>
          </p:cNvPr>
          <p:cNvGrpSpPr/>
          <p:nvPr/>
        </p:nvGrpSpPr>
        <p:grpSpPr>
          <a:xfrm>
            <a:off x="280532" y="2718572"/>
            <a:ext cx="1554162" cy="342314"/>
            <a:chOff x="370726" y="1017312"/>
            <a:chExt cx="3431518" cy="313932"/>
          </a:xfrm>
        </p:grpSpPr>
        <p:sp>
          <p:nvSpPr>
            <p:cNvPr id="105" name="Прямоугольник: скругленные углы 39">
              <a:extLst>
                <a:ext uri="{FF2B5EF4-FFF2-40B4-BE49-F238E27FC236}">
                  <a16:creationId xmlns:a16="http://schemas.microsoft.com/office/drawing/2014/main" xmlns="" id="{95937CD9-DA17-AA01-5488-F8F1FFF2BB2A}"/>
                </a:ext>
              </a:extLst>
            </p:cNvPr>
            <p:cNvSpPr/>
            <p:nvPr/>
          </p:nvSpPr>
          <p:spPr>
            <a:xfrm>
              <a:off x="546534" y="1017312"/>
              <a:ext cx="3109046" cy="313932"/>
            </a:xfrm>
            <a:prstGeom prst="roundRect">
              <a:avLst>
                <a:gd name="adj" fmla="val 7639"/>
              </a:avLst>
            </a:prstGeom>
            <a:solidFill>
              <a:srgbClr val="26479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latin typeface="PermianSansTypeface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xmlns="" id="{43B37C4B-79DD-959C-B0D9-DDDC7D5C0727}"/>
                </a:ext>
              </a:extLst>
            </p:cNvPr>
            <p:cNvSpPr txBox="1"/>
            <p:nvPr/>
          </p:nvSpPr>
          <p:spPr>
            <a:xfrm>
              <a:off x="370726" y="1089497"/>
              <a:ext cx="3431518" cy="155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200" dirty="0" smtClean="0">
                  <a:solidFill>
                    <a:schemeClr val="bg1"/>
                  </a:solidFill>
                  <a:latin typeface="PermianSansTypeface"/>
                </a:rPr>
                <a:t>Срок лизинга</a:t>
              </a:r>
              <a:endParaRPr lang="ru-RU" sz="1200" dirty="0">
                <a:solidFill>
                  <a:schemeClr val="bg1"/>
                </a:solidFill>
                <a:latin typeface="PermianSansTypeface"/>
              </a:endParaRPr>
            </a:p>
          </p:txBody>
        </p:sp>
      </p:grp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xmlns="" id="{C0A7C251-A885-3193-2119-18D3B6A9221E}"/>
              </a:ext>
            </a:extLst>
          </p:cNvPr>
          <p:cNvGrpSpPr/>
          <p:nvPr/>
        </p:nvGrpSpPr>
        <p:grpSpPr>
          <a:xfrm>
            <a:off x="280532" y="3120931"/>
            <a:ext cx="1554162" cy="523219"/>
            <a:chOff x="385298" y="1017312"/>
            <a:chExt cx="3431518" cy="313932"/>
          </a:xfrm>
        </p:grpSpPr>
        <p:sp>
          <p:nvSpPr>
            <p:cNvPr id="108" name="Прямоугольник: скругленные углы 42">
              <a:extLst>
                <a:ext uri="{FF2B5EF4-FFF2-40B4-BE49-F238E27FC236}">
                  <a16:creationId xmlns:a16="http://schemas.microsoft.com/office/drawing/2014/main" xmlns="" id="{E38A83B7-3168-5CD6-DFAF-E759102BFCD8}"/>
                </a:ext>
              </a:extLst>
            </p:cNvPr>
            <p:cNvSpPr/>
            <p:nvPr/>
          </p:nvSpPr>
          <p:spPr>
            <a:xfrm>
              <a:off x="546534" y="1017312"/>
              <a:ext cx="3109046" cy="313932"/>
            </a:xfrm>
            <a:prstGeom prst="roundRect">
              <a:avLst>
                <a:gd name="adj" fmla="val 7639"/>
              </a:avLst>
            </a:prstGeom>
            <a:solidFill>
              <a:srgbClr val="26479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latin typeface="PermianSansTypeface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xmlns="" id="{68DED9D8-4BA7-F790-AF8B-296421C681FA}"/>
                </a:ext>
              </a:extLst>
            </p:cNvPr>
            <p:cNvSpPr txBox="1"/>
            <p:nvPr/>
          </p:nvSpPr>
          <p:spPr>
            <a:xfrm>
              <a:off x="385298" y="1094634"/>
              <a:ext cx="3431518" cy="155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200" dirty="0" smtClean="0">
                  <a:solidFill>
                    <a:schemeClr val="bg1"/>
                  </a:solidFill>
                  <a:latin typeface="PermianSansTypeface"/>
                </a:rPr>
                <a:t>Сумма лизинга</a:t>
              </a:r>
              <a:endParaRPr lang="ru-RU" sz="1200" dirty="0">
                <a:solidFill>
                  <a:schemeClr val="bg1"/>
                </a:solidFill>
                <a:latin typeface="PermianSansTypeface"/>
              </a:endParaRPr>
            </a:p>
          </p:txBody>
        </p:sp>
      </p:grp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xmlns="" id="{11798069-5103-8A22-EAE0-423A77F577B3}"/>
              </a:ext>
            </a:extLst>
          </p:cNvPr>
          <p:cNvGrpSpPr/>
          <p:nvPr/>
        </p:nvGrpSpPr>
        <p:grpSpPr>
          <a:xfrm>
            <a:off x="280532" y="3700481"/>
            <a:ext cx="1529959" cy="523219"/>
            <a:chOff x="385651" y="1017312"/>
            <a:chExt cx="3378079" cy="313932"/>
          </a:xfrm>
        </p:grpSpPr>
        <p:sp>
          <p:nvSpPr>
            <p:cNvPr id="111" name="Прямоугольник: скругленные углы 45">
              <a:extLst>
                <a:ext uri="{FF2B5EF4-FFF2-40B4-BE49-F238E27FC236}">
                  <a16:creationId xmlns:a16="http://schemas.microsoft.com/office/drawing/2014/main" xmlns="" id="{BB9A6056-3496-E9C3-875F-D50CB3FC1B5C}"/>
                </a:ext>
              </a:extLst>
            </p:cNvPr>
            <p:cNvSpPr/>
            <p:nvPr/>
          </p:nvSpPr>
          <p:spPr>
            <a:xfrm>
              <a:off x="546534" y="1017312"/>
              <a:ext cx="3109046" cy="313932"/>
            </a:xfrm>
            <a:prstGeom prst="roundRect">
              <a:avLst>
                <a:gd name="adj" fmla="val 7639"/>
              </a:avLst>
            </a:prstGeom>
            <a:solidFill>
              <a:srgbClr val="26479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latin typeface="PermianSansTypeface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xmlns="" id="{9AFE16B4-96E6-6757-369C-5D47EF3C17BD}"/>
                </a:ext>
              </a:extLst>
            </p:cNvPr>
            <p:cNvSpPr txBox="1"/>
            <p:nvPr/>
          </p:nvSpPr>
          <p:spPr>
            <a:xfrm>
              <a:off x="385651" y="1102908"/>
              <a:ext cx="3378079" cy="155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200" dirty="0" smtClean="0">
                  <a:solidFill>
                    <a:schemeClr val="bg1"/>
                  </a:solidFill>
                  <a:latin typeface="PermianSansTypeface"/>
                </a:rPr>
                <a:t>Авансовый платеж</a:t>
              </a:r>
              <a:endParaRPr lang="ru-RU" sz="1200" dirty="0">
                <a:solidFill>
                  <a:schemeClr val="bg1"/>
                </a:solidFill>
                <a:latin typeface="PermianSansTypeface"/>
              </a:endParaRPr>
            </a:p>
          </p:txBody>
        </p:sp>
      </p:grpSp>
      <p:sp>
        <p:nvSpPr>
          <p:cNvPr id="113" name="Прямоугольник: скругленные углы 54">
            <a:extLst>
              <a:ext uri="{FF2B5EF4-FFF2-40B4-BE49-F238E27FC236}">
                <a16:creationId xmlns:a16="http://schemas.microsoft.com/office/drawing/2014/main" xmlns="" id="{D0DADF85-066E-31ED-EF4E-561C7AB69133}"/>
              </a:ext>
            </a:extLst>
          </p:cNvPr>
          <p:cNvSpPr/>
          <p:nvPr/>
        </p:nvSpPr>
        <p:spPr>
          <a:xfrm>
            <a:off x="1836291" y="2119036"/>
            <a:ext cx="5724091" cy="523219"/>
          </a:xfrm>
          <a:prstGeom prst="roundRect">
            <a:avLst>
              <a:gd name="adj" fmla="val 763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778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PermianSansTypeface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962FABF9-F689-BCD7-632F-EE4674848F2E}"/>
              </a:ext>
            </a:extLst>
          </p:cNvPr>
          <p:cNvSpPr txBox="1"/>
          <p:nvPr/>
        </p:nvSpPr>
        <p:spPr>
          <a:xfrm>
            <a:off x="1869830" y="2144857"/>
            <a:ext cx="5709804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300" dirty="0">
                <a:solidFill>
                  <a:srgbClr val="264796"/>
                </a:solidFill>
                <a:latin typeface="PermianSansTypeface"/>
              </a:rPr>
              <a:t>Приобретение в лизинг промышленного оборудования и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300" dirty="0">
                <a:solidFill>
                  <a:srgbClr val="264796"/>
                </a:solidFill>
                <a:latin typeface="PermianSansTypeface"/>
              </a:rPr>
              <a:t>специальных транспортных средств**</a:t>
            </a:r>
          </a:p>
        </p:txBody>
      </p:sp>
      <p:grpSp>
        <p:nvGrpSpPr>
          <p:cNvPr id="115" name="Группа 114">
            <a:extLst>
              <a:ext uri="{FF2B5EF4-FFF2-40B4-BE49-F238E27FC236}">
                <a16:creationId xmlns:a16="http://schemas.microsoft.com/office/drawing/2014/main" xmlns="" id="{625C0DCF-6EE9-EEBF-D0E1-66F245013077}"/>
              </a:ext>
            </a:extLst>
          </p:cNvPr>
          <p:cNvGrpSpPr/>
          <p:nvPr/>
        </p:nvGrpSpPr>
        <p:grpSpPr>
          <a:xfrm>
            <a:off x="1836228" y="2705094"/>
            <a:ext cx="5750551" cy="333428"/>
            <a:chOff x="1941729" y="2881346"/>
            <a:chExt cx="3109046" cy="290504"/>
          </a:xfrm>
        </p:grpSpPr>
        <p:sp>
          <p:nvSpPr>
            <p:cNvPr id="116" name="Прямоугольник: скругленные углы 56">
              <a:extLst>
                <a:ext uri="{FF2B5EF4-FFF2-40B4-BE49-F238E27FC236}">
                  <a16:creationId xmlns:a16="http://schemas.microsoft.com/office/drawing/2014/main" xmlns="" id="{122383E0-B9D0-60B8-00C8-087B1242884D}"/>
                </a:ext>
              </a:extLst>
            </p:cNvPr>
            <p:cNvSpPr/>
            <p:nvPr/>
          </p:nvSpPr>
          <p:spPr>
            <a:xfrm>
              <a:off x="1941729" y="2881346"/>
              <a:ext cx="3109046" cy="290504"/>
            </a:xfrm>
            <a:prstGeom prst="roundRect">
              <a:avLst>
                <a:gd name="adj" fmla="val 763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PermianSansTypeface"/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xmlns="" id="{069177E2-6BBF-1A85-B66B-788482332ADB}"/>
                </a:ext>
              </a:extLst>
            </p:cNvPr>
            <p:cNvSpPr txBox="1"/>
            <p:nvPr/>
          </p:nvSpPr>
          <p:spPr>
            <a:xfrm>
              <a:off x="1993415" y="2895784"/>
              <a:ext cx="2955925" cy="2735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600" dirty="0">
                  <a:solidFill>
                    <a:srgbClr val="264796"/>
                  </a:solidFill>
                  <a:latin typeface="PermianSansTypeface"/>
                </a:rPr>
                <a:t>5</a:t>
              </a:r>
              <a:r>
                <a:rPr lang="ru-RU" sz="1600" dirty="0" smtClean="0">
                  <a:solidFill>
                    <a:srgbClr val="264796"/>
                  </a:solidFill>
                  <a:latin typeface="PermianSansTypeface"/>
                </a:rPr>
                <a:t> лет</a:t>
              </a:r>
              <a:endParaRPr lang="ru-RU" sz="1600" dirty="0">
                <a:solidFill>
                  <a:srgbClr val="264796"/>
                </a:solidFill>
                <a:latin typeface="PermianSansTypeface"/>
              </a:endParaRPr>
            </a:p>
          </p:txBody>
        </p:sp>
      </p:grpSp>
      <p:grpSp>
        <p:nvGrpSpPr>
          <p:cNvPr id="118" name="Группа 117">
            <a:extLst>
              <a:ext uri="{FF2B5EF4-FFF2-40B4-BE49-F238E27FC236}">
                <a16:creationId xmlns:a16="http://schemas.microsoft.com/office/drawing/2014/main" xmlns="" id="{28BE637B-3908-AA68-F221-A1CF8062CA6C}"/>
              </a:ext>
            </a:extLst>
          </p:cNvPr>
          <p:cNvGrpSpPr/>
          <p:nvPr/>
        </p:nvGrpSpPr>
        <p:grpSpPr>
          <a:xfrm>
            <a:off x="1845993" y="3107911"/>
            <a:ext cx="5724093" cy="523219"/>
            <a:chOff x="1941729" y="2830129"/>
            <a:chExt cx="3109046" cy="523219"/>
          </a:xfrm>
        </p:grpSpPr>
        <p:sp>
          <p:nvSpPr>
            <p:cNvPr id="119" name="Прямоугольник: скругленные углы 68">
              <a:extLst>
                <a:ext uri="{FF2B5EF4-FFF2-40B4-BE49-F238E27FC236}">
                  <a16:creationId xmlns:a16="http://schemas.microsoft.com/office/drawing/2014/main" xmlns="" id="{6ACFB311-1F13-5DEB-8105-4FBBE69CDB84}"/>
                </a:ext>
              </a:extLst>
            </p:cNvPr>
            <p:cNvSpPr/>
            <p:nvPr/>
          </p:nvSpPr>
          <p:spPr>
            <a:xfrm>
              <a:off x="1941729" y="2830129"/>
              <a:ext cx="3109046" cy="523219"/>
            </a:xfrm>
            <a:prstGeom prst="roundRect">
              <a:avLst>
                <a:gd name="adj" fmla="val 763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PermianSansTypeface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xmlns="" id="{75C487F1-761C-9B7C-CD98-00FF49F31281}"/>
                </a:ext>
              </a:extLst>
            </p:cNvPr>
            <p:cNvSpPr txBox="1"/>
            <p:nvPr/>
          </p:nvSpPr>
          <p:spPr>
            <a:xfrm>
              <a:off x="2013020" y="2953343"/>
              <a:ext cx="2955925" cy="313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600" dirty="0">
                  <a:solidFill>
                    <a:srgbClr val="264796"/>
                  </a:solidFill>
                  <a:latin typeface="PermianSansTypeface"/>
                </a:rPr>
                <a:t>о</a:t>
              </a:r>
              <a:r>
                <a:rPr lang="ru-RU" sz="1600" dirty="0" smtClean="0">
                  <a:solidFill>
                    <a:srgbClr val="264796"/>
                  </a:solidFill>
                  <a:latin typeface="PermianSansTypeface"/>
                </a:rPr>
                <a:t>т 500 тыс. до 30 млн руб.</a:t>
              </a:r>
              <a:endParaRPr lang="ru-RU" sz="1600" dirty="0">
                <a:solidFill>
                  <a:srgbClr val="264796"/>
                </a:solidFill>
                <a:latin typeface="PermianSansTypeface"/>
              </a:endParaRPr>
            </a:p>
          </p:txBody>
        </p:sp>
      </p:grpSp>
      <p:grpSp>
        <p:nvGrpSpPr>
          <p:cNvPr id="121" name="Группа 120">
            <a:extLst>
              <a:ext uri="{FF2B5EF4-FFF2-40B4-BE49-F238E27FC236}">
                <a16:creationId xmlns:a16="http://schemas.microsoft.com/office/drawing/2014/main" xmlns="" id="{4A2D436E-D6BC-42AB-B90D-EC08D61E524C}"/>
              </a:ext>
            </a:extLst>
          </p:cNvPr>
          <p:cNvGrpSpPr/>
          <p:nvPr/>
        </p:nvGrpSpPr>
        <p:grpSpPr>
          <a:xfrm>
            <a:off x="1834374" y="3679816"/>
            <a:ext cx="5724092" cy="534337"/>
            <a:chOff x="1941729" y="2847057"/>
            <a:chExt cx="3109046" cy="523219"/>
          </a:xfrm>
        </p:grpSpPr>
        <p:sp>
          <p:nvSpPr>
            <p:cNvPr id="122" name="Прямоугольник: скругленные углы 77">
              <a:extLst>
                <a:ext uri="{FF2B5EF4-FFF2-40B4-BE49-F238E27FC236}">
                  <a16:creationId xmlns:a16="http://schemas.microsoft.com/office/drawing/2014/main" xmlns="" id="{50AF5005-AB73-F452-670F-420D9F4AE9A4}"/>
                </a:ext>
              </a:extLst>
            </p:cNvPr>
            <p:cNvSpPr/>
            <p:nvPr/>
          </p:nvSpPr>
          <p:spPr>
            <a:xfrm>
              <a:off x="1941729" y="2847057"/>
              <a:ext cx="3109046" cy="523219"/>
            </a:xfrm>
            <a:prstGeom prst="roundRect">
              <a:avLst>
                <a:gd name="adj" fmla="val 763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PermianSansTypeface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xmlns="" id="{FAAEA8A6-7963-639D-3CEF-680FA9286C8F}"/>
                </a:ext>
              </a:extLst>
            </p:cNvPr>
            <p:cNvSpPr txBox="1"/>
            <p:nvPr/>
          </p:nvSpPr>
          <p:spPr>
            <a:xfrm>
              <a:off x="1995473" y="2964979"/>
              <a:ext cx="2955925" cy="307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600" dirty="0">
                  <a:solidFill>
                    <a:srgbClr val="264796"/>
                  </a:solidFill>
                  <a:latin typeface="PermianSansTypeface"/>
                </a:rPr>
                <a:t>о</a:t>
              </a:r>
              <a:r>
                <a:rPr lang="ru-RU" sz="1600" dirty="0" smtClean="0">
                  <a:solidFill>
                    <a:srgbClr val="264796"/>
                  </a:solidFill>
                  <a:latin typeface="PermianSansTypeface"/>
                </a:rPr>
                <a:t>т </a:t>
              </a:r>
              <a:r>
                <a:rPr lang="en-US" sz="1600" dirty="0" smtClean="0">
                  <a:solidFill>
                    <a:srgbClr val="264796"/>
                  </a:solidFill>
                  <a:latin typeface="PermianSansTypeface"/>
                </a:rPr>
                <a:t>10</a:t>
              </a:r>
              <a:r>
                <a:rPr lang="ru-RU" sz="1600" dirty="0" smtClean="0">
                  <a:solidFill>
                    <a:srgbClr val="264796"/>
                  </a:solidFill>
                  <a:latin typeface="PermianSansTypeface"/>
                </a:rPr>
                <a:t>% до 50%</a:t>
              </a:r>
              <a:endParaRPr lang="ru-RU" sz="1600" dirty="0">
                <a:solidFill>
                  <a:srgbClr val="264796"/>
                </a:solidFill>
                <a:latin typeface="PermianSansTypeface"/>
              </a:endParaRPr>
            </a:p>
          </p:txBody>
        </p:sp>
      </p:grpSp>
      <p:grpSp>
        <p:nvGrpSpPr>
          <p:cNvPr id="124" name="Группа 123"/>
          <p:cNvGrpSpPr/>
          <p:nvPr/>
        </p:nvGrpSpPr>
        <p:grpSpPr>
          <a:xfrm>
            <a:off x="403703" y="5739590"/>
            <a:ext cx="4948143" cy="594987"/>
            <a:chOff x="2419115" y="4194494"/>
            <a:chExt cx="4948143" cy="594987"/>
          </a:xfrm>
        </p:grpSpPr>
        <p:grpSp>
          <p:nvGrpSpPr>
            <p:cNvPr id="125" name="Группа 124"/>
            <p:cNvGrpSpPr/>
            <p:nvPr/>
          </p:nvGrpSpPr>
          <p:grpSpPr>
            <a:xfrm>
              <a:off x="5282645" y="4194494"/>
              <a:ext cx="2084613" cy="578974"/>
              <a:chOff x="352599" y="5330507"/>
              <a:chExt cx="2084613" cy="578974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xmlns="" id="{8DD78D2B-4408-89B6-266A-FB577A4EE669}"/>
                  </a:ext>
                </a:extLst>
              </p:cNvPr>
              <p:cNvSpPr txBox="1"/>
              <p:nvPr/>
            </p:nvSpPr>
            <p:spPr>
              <a:xfrm>
                <a:off x="352599" y="5330507"/>
                <a:ext cx="1806399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200" b="1" dirty="0">
                    <a:solidFill>
                      <a:srgbClr val="264796"/>
                    </a:solidFill>
                    <a:latin typeface="PermianSansTypeface"/>
                  </a:rPr>
                  <a:t>Срок деятельности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xmlns="" id="{3F02BD16-B11E-24EE-5BDD-D5596B14A2AB}"/>
                  </a:ext>
                </a:extLst>
              </p:cNvPr>
              <p:cNvSpPr txBox="1"/>
              <p:nvPr/>
            </p:nvSpPr>
            <p:spPr>
              <a:xfrm>
                <a:off x="363542" y="5570927"/>
                <a:ext cx="207367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altLang="ru-RU" sz="1600" dirty="0">
                    <a:latin typeface="PermianSansTypeface"/>
                  </a:rPr>
                  <a:t>От </a:t>
                </a:r>
                <a:r>
                  <a:rPr lang="ru-RU" altLang="ru-RU" sz="1600" dirty="0" smtClean="0">
                    <a:latin typeface="PermianSansTypeface"/>
                  </a:rPr>
                  <a:t>12 </a:t>
                </a:r>
                <a:r>
                  <a:rPr lang="ru-RU" altLang="ru-RU" sz="1600" dirty="0">
                    <a:latin typeface="PermianSansTypeface"/>
                  </a:rPr>
                  <a:t>месяцев</a:t>
                </a:r>
              </a:p>
            </p:txBody>
          </p:sp>
          <p:cxnSp>
            <p:nvCxnSpPr>
              <p:cNvPr id="132" name="Прямая соединительная линия 131">
                <a:extLst>
                  <a:ext uri="{FF2B5EF4-FFF2-40B4-BE49-F238E27FC236}">
                    <a16:creationId xmlns:a16="http://schemas.microsoft.com/office/drawing/2014/main" xmlns="" id="{BB93BD42-D58A-3448-C192-DF1D69A9DF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8378" y="5362065"/>
                <a:ext cx="0" cy="488950"/>
              </a:xfrm>
              <a:prstGeom prst="line">
                <a:avLst/>
              </a:prstGeom>
              <a:ln w="28575" cap="rnd">
                <a:solidFill>
                  <a:srgbClr val="26479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6" name="Группа 125"/>
            <p:cNvGrpSpPr/>
            <p:nvPr/>
          </p:nvGrpSpPr>
          <p:grpSpPr>
            <a:xfrm>
              <a:off x="2419115" y="4236103"/>
              <a:ext cx="2659292" cy="553378"/>
              <a:chOff x="2420708" y="5356103"/>
              <a:chExt cx="2659292" cy="553378"/>
            </a:xfrm>
          </p:grpSpPr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xmlns="" id="{59BE187B-1C08-FF86-56EF-02826757EBF2}"/>
                  </a:ext>
                </a:extLst>
              </p:cNvPr>
              <p:cNvSpPr txBox="1"/>
              <p:nvPr/>
            </p:nvSpPr>
            <p:spPr>
              <a:xfrm>
                <a:off x="2420708" y="5356103"/>
                <a:ext cx="1806401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200" b="1" dirty="0">
                    <a:solidFill>
                      <a:srgbClr val="264796"/>
                    </a:solidFill>
                    <a:latin typeface="PermianSansTypeface"/>
                  </a:rPr>
                  <a:t>Способ погашения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xmlns="" id="{1FFD9EE9-8EE6-559A-4AEE-2A95B99BEA7A}"/>
                  </a:ext>
                </a:extLst>
              </p:cNvPr>
              <p:cNvSpPr txBox="1"/>
              <p:nvPr/>
            </p:nvSpPr>
            <p:spPr>
              <a:xfrm>
                <a:off x="2426951" y="5570927"/>
                <a:ext cx="265304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altLang="ru-RU" sz="1600" dirty="0">
                    <a:latin typeface="PermianSansTypeface"/>
                  </a:rPr>
                  <a:t>Аннуитетный платеж</a:t>
                </a:r>
              </a:p>
            </p:txBody>
          </p:sp>
          <p:cxnSp>
            <p:nvCxnSpPr>
              <p:cNvPr id="129" name="Прямая соединительная линия 128">
                <a:extLst>
                  <a:ext uri="{FF2B5EF4-FFF2-40B4-BE49-F238E27FC236}">
                    <a16:creationId xmlns:a16="http://schemas.microsoft.com/office/drawing/2014/main" xmlns="" id="{3D2BD8FF-88D3-6897-A135-2BF97A64A6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21788" y="5362065"/>
                <a:ext cx="0" cy="488950"/>
              </a:xfrm>
              <a:prstGeom prst="line">
                <a:avLst/>
              </a:prstGeom>
              <a:ln w="28575" cap="rnd">
                <a:solidFill>
                  <a:srgbClr val="26479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3" name="Группа 132"/>
          <p:cNvGrpSpPr/>
          <p:nvPr/>
        </p:nvGrpSpPr>
        <p:grpSpPr>
          <a:xfrm>
            <a:off x="7904329" y="933980"/>
            <a:ext cx="3847440" cy="2435540"/>
            <a:chOff x="7906634" y="933982"/>
            <a:chExt cx="3081315" cy="1925801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xmlns="" id="{C4F595A6-50FD-DC9F-2C35-9FF339DEF5E6}"/>
                </a:ext>
              </a:extLst>
            </p:cNvPr>
            <p:cNvSpPr txBox="1"/>
            <p:nvPr/>
          </p:nvSpPr>
          <p:spPr>
            <a:xfrm>
              <a:off x="7982653" y="933982"/>
              <a:ext cx="3005296" cy="657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spcBef>
                  <a:spcPct val="0"/>
                </a:spcBef>
              </a:pPr>
              <a:r>
                <a:rPr lang="ru-RU" altLang="ru-RU" sz="1600" dirty="0" smtClean="0">
                  <a:solidFill>
                    <a:schemeClr val="tx1"/>
                  </a:solidFill>
                  <a:latin typeface="PermianSansTypeface"/>
                  <a:cs typeface="Times New Roman" pitchFamily="18" charset="0"/>
                </a:rPr>
                <a:t>Субъект МСП, зарегистрированный и осуществляющий деятельность на территории Пермского края в сфере:</a:t>
              </a:r>
              <a:endParaRPr lang="ru-RU" altLang="ru-RU" sz="1600" dirty="0">
                <a:solidFill>
                  <a:schemeClr val="tx1"/>
                </a:solidFill>
                <a:latin typeface="PermianSansTypeface"/>
                <a:cs typeface="Times New Roman" pitchFamily="18" charset="0"/>
              </a:endParaRPr>
            </a:p>
          </p:txBody>
        </p:sp>
        <p:cxnSp>
          <p:nvCxnSpPr>
            <p:cNvPr id="135" name="Прямая соединительная линия 134">
              <a:extLst>
                <a:ext uri="{FF2B5EF4-FFF2-40B4-BE49-F238E27FC236}">
                  <a16:creationId xmlns:a16="http://schemas.microsoft.com/office/drawing/2014/main" xmlns="" id="{BB5B11EE-F02D-7363-1AE0-F4FB8CFE11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06634" y="962852"/>
              <a:ext cx="0" cy="1896931"/>
            </a:xfrm>
            <a:prstGeom prst="line">
              <a:avLst/>
            </a:prstGeom>
            <a:ln cap="rnd">
              <a:solidFill>
                <a:srgbClr val="264796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Группа 135"/>
          <p:cNvGrpSpPr/>
          <p:nvPr/>
        </p:nvGrpSpPr>
        <p:grpSpPr>
          <a:xfrm>
            <a:off x="8027483" y="1861898"/>
            <a:ext cx="3630563" cy="789223"/>
            <a:chOff x="8116936" y="2264546"/>
            <a:chExt cx="3630563" cy="492928"/>
          </a:xfrm>
        </p:grpSpPr>
        <p:sp>
          <p:nvSpPr>
            <p:cNvPr id="137" name="Прямоугольник: скругленные углы 25">
              <a:extLst>
                <a:ext uri="{FF2B5EF4-FFF2-40B4-BE49-F238E27FC236}">
                  <a16:creationId xmlns:a16="http://schemas.microsoft.com/office/drawing/2014/main" xmlns="" id="{35B95F2A-2DB5-1F60-1381-74BDEF71F8DE}"/>
                </a:ext>
              </a:extLst>
            </p:cNvPr>
            <p:cNvSpPr/>
            <p:nvPr/>
          </p:nvSpPr>
          <p:spPr>
            <a:xfrm>
              <a:off x="8116936" y="2264546"/>
              <a:ext cx="3630563" cy="492928"/>
            </a:xfrm>
            <a:prstGeom prst="roundRect">
              <a:avLst>
                <a:gd name="adj" fmla="val 3328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PermianSansTypeface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xmlns="" id="{ABDF60F4-365B-4FF2-65A8-6331120B5089}"/>
                </a:ext>
              </a:extLst>
            </p:cNvPr>
            <p:cNvSpPr txBox="1"/>
            <p:nvPr/>
          </p:nvSpPr>
          <p:spPr>
            <a:xfrm>
              <a:off x="8150785" y="2299597"/>
              <a:ext cx="3401889" cy="1794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altLang="ru-RU" sz="1400" b="1" dirty="0" smtClean="0">
                  <a:solidFill>
                    <a:srgbClr val="264796"/>
                  </a:solidFill>
                  <a:latin typeface="PermianSansTypeface"/>
                </a:rPr>
                <a:t>1. обрабатывающего производства</a:t>
              </a:r>
            </a:p>
          </p:txBody>
        </p:sp>
      </p:grpSp>
      <p:grpSp>
        <p:nvGrpSpPr>
          <p:cNvPr id="139" name="Группа 138">
            <a:extLst>
              <a:ext uri="{FF2B5EF4-FFF2-40B4-BE49-F238E27FC236}">
                <a16:creationId xmlns:a16="http://schemas.microsoft.com/office/drawing/2014/main" xmlns="" id="{8851AF33-7F07-BEC7-DF07-36D988BD62C1}"/>
              </a:ext>
            </a:extLst>
          </p:cNvPr>
          <p:cNvGrpSpPr/>
          <p:nvPr/>
        </p:nvGrpSpPr>
        <p:grpSpPr>
          <a:xfrm>
            <a:off x="8027483" y="2753177"/>
            <a:ext cx="3695354" cy="748946"/>
            <a:chOff x="546534" y="994690"/>
            <a:chExt cx="3109046" cy="313932"/>
          </a:xfrm>
        </p:grpSpPr>
        <p:sp>
          <p:nvSpPr>
            <p:cNvPr id="140" name="Прямоугольник: скругленные углы 36">
              <a:extLst>
                <a:ext uri="{FF2B5EF4-FFF2-40B4-BE49-F238E27FC236}">
                  <a16:creationId xmlns:a16="http://schemas.microsoft.com/office/drawing/2014/main" xmlns="" id="{B38C91CA-D45D-6928-0F1B-B18E437A9F77}"/>
                </a:ext>
              </a:extLst>
            </p:cNvPr>
            <p:cNvSpPr/>
            <p:nvPr/>
          </p:nvSpPr>
          <p:spPr>
            <a:xfrm>
              <a:off x="546534" y="994690"/>
              <a:ext cx="3109046" cy="313932"/>
            </a:xfrm>
            <a:prstGeom prst="roundRect">
              <a:avLst>
                <a:gd name="adj" fmla="val 7639"/>
              </a:avLst>
            </a:prstGeom>
            <a:solidFill>
              <a:srgbClr val="26479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PermianSansTypeface"/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xmlns="" id="{181EDD59-F473-27B7-B560-A7BA0C18A14F}"/>
                </a:ext>
              </a:extLst>
            </p:cNvPr>
            <p:cNvSpPr txBox="1"/>
            <p:nvPr/>
          </p:nvSpPr>
          <p:spPr>
            <a:xfrm>
              <a:off x="614253" y="1032826"/>
              <a:ext cx="2966606" cy="2476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dirty="0" smtClean="0">
                  <a:solidFill>
                    <a:schemeClr val="bg1"/>
                  </a:solidFill>
                  <a:latin typeface="PermianSansTypeface"/>
                </a:rPr>
                <a:t>Срок рассмотрения заявки </a:t>
              </a:r>
              <a:br>
                <a:rPr lang="ru-RU" dirty="0" smtClean="0">
                  <a:solidFill>
                    <a:schemeClr val="bg1"/>
                  </a:solidFill>
                  <a:latin typeface="PermianSansTypeface"/>
                </a:rPr>
              </a:br>
              <a:r>
                <a:rPr lang="ru-RU" dirty="0" smtClean="0">
                  <a:solidFill>
                    <a:schemeClr val="bg1"/>
                  </a:solidFill>
                  <a:latin typeface="PermianSansTypeface"/>
                </a:rPr>
                <a:t>– 15 рабочих дней</a:t>
              </a:r>
              <a:endParaRPr lang="ru-RU" dirty="0">
                <a:solidFill>
                  <a:schemeClr val="bg1"/>
                </a:solidFill>
                <a:latin typeface="PermianSansTypeface"/>
              </a:endParaRPr>
            </a:p>
          </p:txBody>
        </p:sp>
      </p:grpSp>
      <p:grpSp>
        <p:nvGrpSpPr>
          <p:cNvPr id="142" name="Группа 141">
            <a:extLst>
              <a:ext uri="{FF2B5EF4-FFF2-40B4-BE49-F238E27FC236}">
                <a16:creationId xmlns:a16="http://schemas.microsoft.com/office/drawing/2014/main" xmlns="" id="{11798069-5103-8A22-EAE0-423A77F577B3}"/>
              </a:ext>
            </a:extLst>
          </p:cNvPr>
          <p:cNvGrpSpPr/>
          <p:nvPr/>
        </p:nvGrpSpPr>
        <p:grpSpPr>
          <a:xfrm>
            <a:off x="275188" y="4799194"/>
            <a:ext cx="1554162" cy="912087"/>
            <a:chOff x="354831" y="1017312"/>
            <a:chExt cx="3431518" cy="313932"/>
          </a:xfrm>
        </p:grpSpPr>
        <p:sp>
          <p:nvSpPr>
            <p:cNvPr id="143" name="Прямоугольник: скругленные углы 45">
              <a:extLst>
                <a:ext uri="{FF2B5EF4-FFF2-40B4-BE49-F238E27FC236}">
                  <a16:creationId xmlns:a16="http://schemas.microsoft.com/office/drawing/2014/main" xmlns="" id="{BB9A6056-3496-E9C3-875F-D50CB3FC1B5C}"/>
                </a:ext>
              </a:extLst>
            </p:cNvPr>
            <p:cNvSpPr/>
            <p:nvPr/>
          </p:nvSpPr>
          <p:spPr>
            <a:xfrm>
              <a:off x="518493" y="1017312"/>
              <a:ext cx="3109046" cy="313932"/>
            </a:xfrm>
            <a:prstGeom prst="roundRect">
              <a:avLst>
                <a:gd name="adj" fmla="val 7639"/>
              </a:avLst>
            </a:prstGeom>
            <a:solidFill>
              <a:srgbClr val="26479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latin typeface="PermianSansTypeface"/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xmlns="" id="{9AFE16B4-96E6-6757-369C-5D47EF3C17BD}"/>
                </a:ext>
              </a:extLst>
            </p:cNvPr>
            <p:cNvSpPr txBox="1"/>
            <p:nvPr/>
          </p:nvSpPr>
          <p:spPr>
            <a:xfrm>
              <a:off x="354831" y="1149461"/>
              <a:ext cx="3431518" cy="496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200" dirty="0" smtClean="0">
                  <a:solidFill>
                    <a:schemeClr val="bg1"/>
                  </a:solidFill>
                  <a:latin typeface="PermianSansTypeface"/>
                </a:rPr>
                <a:t>Условия</a:t>
              </a:r>
              <a:endParaRPr lang="ru-RU" sz="1200" dirty="0">
                <a:solidFill>
                  <a:schemeClr val="bg1"/>
                </a:solidFill>
                <a:latin typeface="PermianSansTypeface"/>
              </a:endParaRPr>
            </a:p>
          </p:txBody>
        </p:sp>
      </p:grpSp>
      <p:grpSp>
        <p:nvGrpSpPr>
          <p:cNvPr id="145" name="Группа 144">
            <a:extLst>
              <a:ext uri="{FF2B5EF4-FFF2-40B4-BE49-F238E27FC236}">
                <a16:creationId xmlns:a16="http://schemas.microsoft.com/office/drawing/2014/main" xmlns="" id="{4A2D436E-D6BC-42AB-B90D-EC08D61E524C}"/>
              </a:ext>
            </a:extLst>
          </p:cNvPr>
          <p:cNvGrpSpPr/>
          <p:nvPr/>
        </p:nvGrpSpPr>
        <p:grpSpPr>
          <a:xfrm>
            <a:off x="1824999" y="4742973"/>
            <a:ext cx="5724092" cy="930690"/>
            <a:chOff x="1914910" y="2951904"/>
            <a:chExt cx="3109046" cy="366107"/>
          </a:xfrm>
        </p:grpSpPr>
        <p:sp>
          <p:nvSpPr>
            <p:cNvPr id="146" name="Прямоугольник: скругленные углы 77">
              <a:extLst>
                <a:ext uri="{FF2B5EF4-FFF2-40B4-BE49-F238E27FC236}">
                  <a16:creationId xmlns:a16="http://schemas.microsoft.com/office/drawing/2014/main" xmlns="" id="{50AF5005-AB73-F452-670F-420D9F4AE9A4}"/>
                </a:ext>
              </a:extLst>
            </p:cNvPr>
            <p:cNvSpPr/>
            <p:nvPr/>
          </p:nvSpPr>
          <p:spPr>
            <a:xfrm>
              <a:off x="1914910" y="2951904"/>
              <a:ext cx="3109046" cy="366107"/>
            </a:xfrm>
            <a:prstGeom prst="roundRect">
              <a:avLst>
                <a:gd name="adj" fmla="val 763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PermianSansTypeface"/>
              </a:endParaRP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xmlns="" id="{FAAEA8A6-7963-639D-3CEF-680FA9286C8F}"/>
                </a:ext>
              </a:extLst>
            </p:cNvPr>
            <p:cNvSpPr txBox="1"/>
            <p:nvPr/>
          </p:nvSpPr>
          <p:spPr>
            <a:xfrm>
              <a:off x="1939260" y="2952884"/>
              <a:ext cx="3072613" cy="3583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200" dirty="0" smtClean="0">
                  <a:solidFill>
                    <a:srgbClr val="264796"/>
                  </a:solidFill>
                  <a:latin typeface="PermianSansTypeface"/>
                </a:rPr>
                <a:t>Фактическое местоположение объекта лизинга –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ru-RU" sz="1200" dirty="0" smtClean="0">
                  <a:solidFill>
                    <a:srgbClr val="264796"/>
                  </a:solidFill>
                  <a:latin typeface="PermianSansTypeface"/>
                </a:rPr>
                <a:t> территория Пермского края</a:t>
              </a:r>
            </a:p>
            <a:p>
              <a:pPr algn="ctr">
                <a:lnSpc>
                  <a:spcPts val="1200"/>
                </a:lnSpc>
                <a:defRPr/>
              </a:pPr>
              <a:endParaRPr lang="ru-RU" sz="1200" dirty="0" smtClean="0">
                <a:solidFill>
                  <a:srgbClr val="264796"/>
                </a:solidFill>
                <a:latin typeface="PermianSansTypeface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ru-RU" sz="1200" dirty="0" smtClean="0">
                  <a:solidFill>
                    <a:srgbClr val="264796"/>
                  </a:solidFill>
                  <a:latin typeface="PermianSansTypeface"/>
                </a:rPr>
                <a:t>Расчеты по приобретению объекта лизинга осуществляются только на территории Российской Федерации (РФ) и в валюте РФ</a:t>
              </a:r>
              <a:endParaRPr lang="ru-RU" sz="1200" dirty="0">
                <a:solidFill>
                  <a:srgbClr val="264796"/>
                </a:solidFill>
                <a:latin typeface="PermianSansTypeface"/>
              </a:endParaRPr>
            </a:p>
          </p:txBody>
        </p:sp>
      </p:grpSp>
      <p:pic>
        <p:nvPicPr>
          <p:cNvPr id="148" name="Picture 2" descr="X:\СЛУЖБА ПРОДВИЖЕНИЯ\Рукавицына Л.П\qr коды\сайт мфо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2" t="6577" r="6805" b="5503"/>
          <a:stretch/>
        </p:blipFill>
        <p:spPr bwMode="auto">
          <a:xfrm>
            <a:off x="7942084" y="4066844"/>
            <a:ext cx="1620570" cy="1312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Текст 1">
            <a:extLst>
              <a:ext uri="{FF2B5EF4-FFF2-40B4-BE49-F238E27FC236}">
                <a16:creationId xmlns=""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4558" y="6494443"/>
            <a:ext cx="2520950" cy="338137"/>
          </a:xfrm>
        </p:spPr>
        <p:txBody>
          <a:bodyPr/>
          <a:lstStyle/>
          <a:p>
            <a:pPr marL="0" indent="0" algn="ctr">
              <a:buNone/>
            </a:pPr>
            <a:r>
              <a:rPr lang="ru-RU" sz="1000" dirty="0" smtClean="0"/>
              <a:t>Агентство по развитию малого и среднего предпринимательства Пермского края</a:t>
            </a:r>
            <a:endParaRPr lang="ru-RU" sz="10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ABDF60F4-365B-4FF2-65A8-6331120B5089}"/>
              </a:ext>
            </a:extLst>
          </p:cNvPr>
          <p:cNvSpPr txBox="1"/>
          <p:nvPr/>
        </p:nvSpPr>
        <p:spPr>
          <a:xfrm>
            <a:off x="8084801" y="2256850"/>
            <a:ext cx="34018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400" b="1" dirty="0">
                <a:solidFill>
                  <a:srgbClr val="264796"/>
                </a:solidFill>
                <a:latin typeface="PermianSansTypeface"/>
              </a:rPr>
              <a:t>2</a:t>
            </a:r>
            <a:r>
              <a:rPr lang="ru-RU" altLang="ru-RU" sz="1400" b="1" dirty="0" smtClean="0">
                <a:solidFill>
                  <a:srgbClr val="264796"/>
                </a:solidFill>
                <a:latin typeface="PermianSansTypeface"/>
              </a:rPr>
              <a:t>. сельского хозяйства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546D7013-D5FD-A504-B563-738B9C608412}"/>
              </a:ext>
            </a:extLst>
          </p:cNvPr>
          <p:cNvSpPr txBox="1"/>
          <p:nvPr/>
        </p:nvSpPr>
        <p:spPr>
          <a:xfrm>
            <a:off x="6325406" y="5294689"/>
            <a:ext cx="5770854" cy="272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endParaRPr lang="ru-RU" sz="1300" dirty="0">
              <a:solidFill>
                <a:srgbClr val="DC202E"/>
              </a:solidFill>
              <a:latin typeface="PermianSansTypeface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25406" y="5688866"/>
            <a:ext cx="58241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>
                <a:latin typeface="PermianSansTypeface"/>
              </a:rPr>
              <a:t>*Не включены в Перечень иностранных государств, осуществляющих в отношении РФ недружественные действия (Распоряжение Правительства РФ №430-р от 05.03.2022г.); **За исключением лесоперерабатывающей, лесообрабатывающей, лесозаготовительной техники/оборудования</a:t>
            </a:r>
          </a:p>
        </p:txBody>
      </p: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xmlns="" id="{4A2D436E-D6BC-42AB-B90D-EC08D61E524C}"/>
              </a:ext>
            </a:extLst>
          </p:cNvPr>
          <p:cNvGrpSpPr/>
          <p:nvPr/>
        </p:nvGrpSpPr>
        <p:grpSpPr>
          <a:xfrm>
            <a:off x="1845994" y="4245711"/>
            <a:ext cx="5724092" cy="515076"/>
            <a:chOff x="1941729" y="2847057"/>
            <a:chExt cx="3109046" cy="523219"/>
          </a:xfrm>
        </p:grpSpPr>
        <p:sp>
          <p:nvSpPr>
            <p:cNvPr id="79" name="Прямоугольник: скругленные углы 77">
              <a:extLst>
                <a:ext uri="{FF2B5EF4-FFF2-40B4-BE49-F238E27FC236}">
                  <a16:creationId xmlns:a16="http://schemas.microsoft.com/office/drawing/2014/main" xmlns="" id="{50AF5005-AB73-F452-670F-420D9F4AE9A4}"/>
                </a:ext>
              </a:extLst>
            </p:cNvPr>
            <p:cNvSpPr/>
            <p:nvPr/>
          </p:nvSpPr>
          <p:spPr>
            <a:xfrm>
              <a:off x="1941729" y="2847057"/>
              <a:ext cx="3109046" cy="523219"/>
            </a:xfrm>
            <a:prstGeom prst="roundRect">
              <a:avLst>
                <a:gd name="adj" fmla="val 763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778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PermianSansTypeface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FAAEA8A6-7963-639D-3CEF-680FA9286C8F}"/>
                </a:ext>
              </a:extLst>
            </p:cNvPr>
            <p:cNvSpPr txBox="1"/>
            <p:nvPr/>
          </p:nvSpPr>
          <p:spPr>
            <a:xfrm>
              <a:off x="2013019" y="2959717"/>
              <a:ext cx="2955925" cy="29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400" dirty="0">
                  <a:solidFill>
                    <a:srgbClr val="264796"/>
                  </a:solidFill>
                  <a:latin typeface="PermianSansTypeface"/>
                </a:rPr>
                <a:t>Поручительство физических или юридических лиц</a:t>
              </a:r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xmlns="" id="{11798069-5103-8A22-EAE0-423A77F577B3}"/>
              </a:ext>
            </a:extLst>
          </p:cNvPr>
          <p:cNvGrpSpPr/>
          <p:nvPr/>
        </p:nvGrpSpPr>
        <p:grpSpPr>
          <a:xfrm>
            <a:off x="287290" y="4257113"/>
            <a:ext cx="1529959" cy="523219"/>
            <a:chOff x="385651" y="1017312"/>
            <a:chExt cx="3378079" cy="313932"/>
          </a:xfrm>
        </p:grpSpPr>
        <p:sp>
          <p:nvSpPr>
            <p:cNvPr id="82" name="Прямоугольник: скругленные углы 45">
              <a:extLst>
                <a:ext uri="{FF2B5EF4-FFF2-40B4-BE49-F238E27FC236}">
                  <a16:creationId xmlns:a16="http://schemas.microsoft.com/office/drawing/2014/main" xmlns="" id="{BB9A6056-3496-E9C3-875F-D50CB3FC1B5C}"/>
                </a:ext>
              </a:extLst>
            </p:cNvPr>
            <p:cNvSpPr/>
            <p:nvPr/>
          </p:nvSpPr>
          <p:spPr>
            <a:xfrm>
              <a:off x="546534" y="1017312"/>
              <a:ext cx="3109046" cy="313932"/>
            </a:xfrm>
            <a:prstGeom prst="roundRect">
              <a:avLst>
                <a:gd name="adj" fmla="val 7639"/>
              </a:avLst>
            </a:prstGeom>
            <a:solidFill>
              <a:srgbClr val="26479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latin typeface="PermianSansTypeface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9AFE16B4-96E6-6757-369C-5D47EF3C17BD}"/>
                </a:ext>
              </a:extLst>
            </p:cNvPr>
            <p:cNvSpPr txBox="1"/>
            <p:nvPr/>
          </p:nvSpPr>
          <p:spPr>
            <a:xfrm>
              <a:off x="385651" y="1102908"/>
              <a:ext cx="3378079" cy="1551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1200" dirty="0" smtClean="0">
                  <a:solidFill>
                    <a:schemeClr val="bg1"/>
                  </a:solidFill>
                  <a:latin typeface="PermianSansTypeface"/>
                </a:rPr>
                <a:t>Виды обеспечения</a:t>
              </a:r>
              <a:endParaRPr lang="ru-RU" sz="1200" dirty="0">
                <a:solidFill>
                  <a:schemeClr val="bg1"/>
                </a:solidFill>
                <a:latin typeface="PermianSansTypeface"/>
              </a:endParaRPr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7331736" y="36014"/>
            <a:ext cx="3474873" cy="711146"/>
            <a:chOff x="10512125" y="144920"/>
            <a:chExt cx="4006465" cy="847570"/>
          </a:xfrm>
        </p:grpSpPr>
        <p:pic>
          <p:nvPicPr>
            <p:cNvPr id="87" name="Picture 2" descr="X:\СЛУЖБА ПРОДВИЖЕНИЯ\Рукавицына Л.П\логотипы\Пермский край от цур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12125" y="144920"/>
              <a:ext cx="450863" cy="8475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3" descr="C:\Users\rulap\Desktop\logo Агентство МСП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5941" y="390194"/>
              <a:ext cx="1461543" cy="4961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2" descr="X:\СЛУЖБА ПРОДВИЖЕНИЯ\Рукавицына Л.П\логотипы\ЛОГО Микрофинансовая прозрачный фон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04800" y="390193"/>
              <a:ext cx="1513790" cy="536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6" name="Текст 4"/>
          <p:cNvSpPr>
            <a:spLocks noGrp="1"/>
          </p:cNvSpPr>
          <p:nvPr>
            <p:ph type="body" sz="quarter" idx="14"/>
          </p:nvPr>
        </p:nvSpPr>
        <p:spPr>
          <a:xfrm>
            <a:off x="4984782" y="6453212"/>
            <a:ext cx="5675300" cy="404788"/>
          </a:xfrm>
        </p:spPr>
        <p:txBody>
          <a:bodyPr/>
          <a:lstStyle/>
          <a:p>
            <a:pPr marL="0" indent="0" algn="l">
              <a:spcBef>
                <a:spcPts val="1001"/>
              </a:spcBef>
              <a:buNone/>
              <a:tabLst>
                <a:tab pos="0" algn="l"/>
              </a:tabLst>
              <a:defRPr/>
            </a:pPr>
            <a:r>
              <a:rPr lang="ru-RU" dirty="0" smtClean="0">
                <a:solidFill>
                  <a:schemeClr val="bg1"/>
                </a:solidFill>
                <a:latin typeface="PermianSansTypeface"/>
              </a:rPr>
              <a:t>О мерах поддержки субъектов МСП в Пермском крае</a:t>
            </a:r>
            <a:endParaRPr lang="ru-RU" dirty="0">
              <a:solidFill>
                <a:schemeClr val="bg1"/>
              </a:solidFill>
              <a:latin typeface="PermianSansTypeface"/>
            </a:endParaRPr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502" y="-191536"/>
            <a:ext cx="1462498" cy="11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07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6647" y="41590"/>
            <a:ext cx="6323470" cy="715962"/>
          </a:xfrm>
        </p:spPr>
        <p:txBody>
          <a:bodyPr>
            <a:noAutofit/>
          </a:bodyPr>
          <a:lstStyle/>
          <a:p>
            <a:pPr marL="0" indent="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dirty="0" smtClean="0">
                <a:latin typeface="PermianSansTypeface"/>
              </a:rPr>
              <a:t>Поручительства</a:t>
            </a:r>
            <a:endParaRPr lang="en-US" dirty="0">
              <a:latin typeface="PermianSansTypeface"/>
            </a:endParaRPr>
          </a:p>
        </p:txBody>
      </p:sp>
      <p:grpSp>
        <p:nvGrpSpPr>
          <p:cNvPr id="65" name="Группа 64">
            <a:extLst>
              <a:ext uri="{FF2B5EF4-FFF2-40B4-BE49-F238E27FC236}">
                <a16:creationId xmlns="" xmlns:a16="http://schemas.microsoft.com/office/drawing/2014/main" id="{9DB9F2EB-BFC7-7C83-FDE6-37EA0E36CFF1}"/>
              </a:ext>
            </a:extLst>
          </p:cNvPr>
          <p:cNvGrpSpPr/>
          <p:nvPr/>
        </p:nvGrpSpPr>
        <p:grpSpPr>
          <a:xfrm>
            <a:off x="289273" y="1654477"/>
            <a:ext cx="5862638" cy="1211770"/>
            <a:chOff x="319584" y="1185246"/>
            <a:chExt cx="5862638" cy="1211770"/>
          </a:xfrm>
        </p:grpSpPr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B5F1ECFC-295A-EA33-6E71-202ECD5DE0AE}"/>
                </a:ext>
              </a:extLst>
            </p:cNvPr>
            <p:cNvSpPr txBox="1"/>
            <p:nvPr/>
          </p:nvSpPr>
          <p:spPr>
            <a:xfrm>
              <a:off x="319584" y="1185246"/>
              <a:ext cx="586263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 smtClean="0">
                  <a:solidFill>
                    <a:srgbClr val="264796"/>
                  </a:solidFill>
                  <a:latin typeface="PermianSansTypeface"/>
                </a:rPr>
                <a:t>Заявители:</a:t>
              </a:r>
              <a:endParaRPr lang="ru-RU" sz="2000" dirty="0">
                <a:solidFill>
                  <a:srgbClr val="264796"/>
                </a:solidFill>
                <a:latin typeface="PermianSansTypeface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="" xmlns:a16="http://schemas.microsoft.com/office/drawing/2014/main" id="{2B54FEEE-4C65-DEA9-02BA-3A0EE26B1259}"/>
                </a:ext>
              </a:extLst>
            </p:cNvPr>
            <p:cNvSpPr txBox="1"/>
            <p:nvPr/>
          </p:nvSpPr>
          <p:spPr>
            <a:xfrm>
              <a:off x="372195" y="1642963"/>
              <a:ext cx="5810027" cy="7540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500" spc="-8" dirty="0">
                  <a:latin typeface="PermianSansTypeface"/>
                  <a:cs typeface="PermianSansTypeface"/>
                </a:rPr>
                <a:t>Субъекты малого и среднего предпринимательства </a:t>
              </a:r>
              <a:endParaRPr lang="ru-RU" altLang="ru-RU" sz="1500" spc="-8" dirty="0" smtClean="0">
                <a:latin typeface="PermianSansTypeface"/>
                <a:cs typeface="PermianSansTypeface"/>
              </a:endParaRPr>
            </a:p>
            <a:p>
              <a:pPr algn="just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500" spc="-8" dirty="0" smtClean="0">
                  <a:latin typeface="PermianSansTypeface"/>
                  <a:cs typeface="PermianSansTypeface"/>
                </a:rPr>
                <a:t>и </a:t>
              </a:r>
              <a:r>
                <a:rPr lang="ru-RU" altLang="ru-RU" sz="1500" spc="-8" dirty="0" err="1">
                  <a:latin typeface="PermianSansTypeface"/>
                  <a:cs typeface="PermianSansTypeface"/>
                </a:rPr>
                <a:t>самозанятые</a:t>
              </a:r>
              <a:r>
                <a:rPr lang="ru-RU" altLang="ru-RU" sz="1500" spc="-8" dirty="0">
                  <a:latin typeface="PermianSansTypeface"/>
                  <a:cs typeface="PermianSansTypeface"/>
                </a:rPr>
                <a:t> </a:t>
              </a:r>
              <a:r>
                <a:rPr lang="ru-RU" altLang="ru-RU" sz="1500" spc="-8" dirty="0" smtClean="0">
                  <a:latin typeface="PermianSansTypeface"/>
                  <a:cs typeface="PermianSansTypeface"/>
                </a:rPr>
                <a:t>граждане, ведущие </a:t>
              </a:r>
              <a:r>
                <a:rPr lang="ru-RU" altLang="ru-RU" sz="1500" spc="-8" dirty="0">
                  <a:latin typeface="PermianSansTypeface"/>
                  <a:cs typeface="PermianSansTypeface"/>
                </a:rPr>
                <a:t>деятельность </a:t>
              </a:r>
              <a:r>
                <a:rPr lang="ru-RU" altLang="ru-RU" sz="1500" spc="-8" dirty="0" smtClean="0">
                  <a:latin typeface="PermianSansTypeface"/>
                  <a:cs typeface="PermianSansTypeface"/>
                </a:rPr>
                <a:t>от </a:t>
              </a:r>
              <a:r>
                <a:rPr lang="ru-RU" altLang="ru-RU" sz="1500" spc="-8" dirty="0">
                  <a:latin typeface="PermianSansTypeface"/>
                  <a:cs typeface="PermianSansTypeface"/>
                </a:rPr>
                <a:t>0 месяцев</a:t>
              </a:r>
            </a:p>
            <a:p>
              <a:pPr>
                <a:spcBef>
                  <a:spcPct val="0"/>
                </a:spcBef>
              </a:pPr>
              <a:endParaRPr lang="ru-RU" altLang="ru-RU" sz="1600" dirty="0">
                <a:solidFill>
                  <a:prstClr val="black"/>
                </a:solidFill>
                <a:latin typeface="PermianSansTypeface"/>
              </a:endParaRPr>
            </a:p>
          </p:txBody>
        </p:sp>
        <p:cxnSp>
          <p:nvCxnSpPr>
            <p:cNvPr id="68" name="Прямая соединительная линия 67">
              <a:extLst>
                <a:ext uri="{FF2B5EF4-FFF2-40B4-BE49-F238E27FC236}">
                  <a16:creationId xmlns="" xmlns:a16="http://schemas.microsoft.com/office/drawing/2014/main" id="{0D3AC852-64EB-9459-1AD1-D0B63F61D2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9584" y="1497558"/>
              <a:ext cx="0" cy="878415"/>
            </a:xfrm>
            <a:prstGeom prst="line">
              <a:avLst/>
            </a:prstGeom>
            <a:ln cap="rnd">
              <a:solidFill>
                <a:srgbClr val="264796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xmlns="" id="{6689AE82-BC35-188E-C72A-EBBE54D068D1}"/>
              </a:ext>
            </a:extLst>
          </p:cNvPr>
          <p:cNvGrpSpPr/>
          <p:nvPr/>
        </p:nvGrpSpPr>
        <p:grpSpPr>
          <a:xfrm>
            <a:off x="363447" y="4636954"/>
            <a:ext cx="4659612" cy="1369421"/>
            <a:chOff x="339885" y="4373822"/>
            <a:chExt cx="4659612" cy="1369421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xmlns="" id="{0F99F551-CE86-4895-F17F-B6F452BF66DF}"/>
                </a:ext>
              </a:extLst>
            </p:cNvPr>
            <p:cNvSpPr txBox="1"/>
            <p:nvPr/>
          </p:nvSpPr>
          <p:spPr>
            <a:xfrm>
              <a:off x="339885" y="4373822"/>
              <a:ext cx="465961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altLang="ru-RU" sz="2000" dirty="0">
                  <a:solidFill>
                    <a:srgbClr val="264796"/>
                  </a:solidFill>
                  <a:latin typeface="PermianSansTypeface"/>
                </a:rPr>
                <a:t>Партнёры: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699B49DA-4E8D-D85E-004A-67C7576A6E69}"/>
                </a:ext>
              </a:extLst>
            </p:cNvPr>
            <p:cNvSpPr txBox="1"/>
            <p:nvPr/>
          </p:nvSpPr>
          <p:spPr>
            <a:xfrm>
              <a:off x="339887" y="4742969"/>
              <a:ext cx="4355227" cy="10002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-216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  <a:buClr>
                  <a:srgbClr val="2C2A29"/>
                </a:buClr>
                <a:buFont typeface="Arial" panose="020B0604020202020204" pitchFamily="34" charset="0"/>
                <a:buChar char="•"/>
              </a:pPr>
              <a:r>
                <a:rPr lang="ru-RU" altLang="ru-RU" sz="1500" spc="-8" dirty="0">
                  <a:latin typeface="PermianSansTypeface"/>
                  <a:cs typeface="PermianSansTypeface"/>
                </a:rPr>
                <a:t>Банки – 23 шт.</a:t>
              </a:r>
            </a:p>
            <a:p>
              <a:pPr indent="-216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  <a:buClr>
                  <a:srgbClr val="2C2A29"/>
                </a:buClr>
                <a:buFont typeface="Arial" panose="020B0604020202020204" pitchFamily="34" charset="0"/>
                <a:buChar char="•"/>
              </a:pPr>
              <a:r>
                <a:rPr lang="ru-RU" altLang="ru-RU" sz="1500" spc="-8" dirty="0">
                  <a:latin typeface="PermianSansTypeface"/>
                  <a:cs typeface="PermianSansTypeface"/>
                </a:rPr>
                <a:t>Фонды (ФРП, ФРМГ, ФРП ПК) – 3 шт.</a:t>
              </a:r>
            </a:p>
            <a:p>
              <a:pPr indent="-216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  <a:buClr>
                  <a:srgbClr val="2C2A29"/>
                </a:buClr>
                <a:buFont typeface="Arial" panose="020B0604020202020204" pitchFamily="34" charset="0"/>
                <a:buChar char="•"/>
              </a:pPr>
              <a:r>
                <a:rPr lang="ru-RU" altLang="ru-RU" sz="1500" spc="-8" dirty="0">
                  <a:latin typeface="PermianSansTypeface"/>
                  <a:cs typeface="PermianSansTypeface"/>
                </a:rPr>
                <a:t>Микрофинансовая компания – 1 шт. </a:t>
              </a:r>
            </a:p>
            <a:p>
              <a:pPr indent="-216000">
                <a:lnSpc>
                  <a:spcPct val="90000"/>
                </a:lnSpc>
                <a:spcBef>
                  <a:spcPct val="0"/>
                </a:spcBef>
                <a:spcAft>
                  <a:spcPts val="200"/>
                </a:spcAft>
                <a:buClr>
                  <a:srgbClr val="2C2A29"/>
                </a:buClr>
                <a:buFont typeface="Arial" panose="020B0604020202020204" pitchFamily="34" charset="0"/>
                <a:buChar char="•"/>
              </a:pPr>
              <a:r>
                <a:rPr lang="ru-RU" altLang="ru-RU" sz="1500" spc="-8" dirty="0">
                  <a:latin typeface="PermianSansTypeface"/>
                  <a:cs typeface="PermianSansTypeface"/>
                </a:rPr>
                <a:t>Лизинговая компания – 1 шт.</a:t>
              </a:r>
            </a:p>
          </p:txBody>
        </p:sp>
      </p:grpSp>
      <p:grpSp>
        <p:nvGrpSpPr>
          <p:cNvPr id="72" name="Группа 71"/>
          <p:cNvGrpSpPr/>
          <p:nvPr/>
        </p:nvGrpSpPr>
        <p:grpSpPr>
          <a:xfrm>
            <a:off x="285300" y="3165147"/>
            <a:ext cx="5543913" cy="1011238"/>
            <a:chOff x="268579" y="2186484"/>
            <a:chExt cx="5543913" cy="1011238"/>
          </a:xfrm>
        </p:grpSpPr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641A90DF-6F6D-FCE1-5A53-5B6D8770C509}"/>
                </a:ext>
              </a:extLst>
            </p:cNvPr>
            <p:cNvSpPr txBox="1"/>
            <p:nvPr/>
          </p:nvSpPr>
          <p:spPr>
            <a:xfrm>
              <a:off x="268579" y="2186484"/>
              <a:ext cx="230400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 smtClean="0">
                  <a:solidFill>
                    <a:srgbClr val="264796"/>
                  </a:solidFill>
                  <a:latin typeface="PermianSansTypeface"/>
                </a:rPr>
                <a:t>Цель механизма:</a:t>
              </a:r>
              <a:endParaRPr lang="en-US" sz="2000" dirty="0">
                <a:solidFill>
                  <a:srgbClr val="264796"/>
                </a:solidFill>
                <a:latin typeface="PermianSansTypeface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0BADD03C-AD65-8E2F-B827-415E121D1798}"/>
                </a:ext>
              </a:extLst>
            </p:cNvPr>
            <p:cNvSpPr txBox="1"/>
            <p:nvPr/>
          </p:nvSpPr>
          <p:spPr>
            <a:xfrm>
              <a:off x="268579" y="2689891"/>
              <a:ext cx="5543913" cy="50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altLang="ru-RU" sz="1500" spc="-8" dirty="0">
                  <a:latin typeface="PermianSansTypeface"/>
                  <a:cs typeface="PermianSansTypeface"/>
                </a:rPr>
                <a:t>Альтернатива залогу при получении заемного финансирования в финансовых организациях </a:t>
              </a:r>
              <a:endParaRPr lang="ru-RU" sz="1500" spc="-8" dirty="0">
                <a:latin typeface="PermianSansTypeface"/>
                <a:cs typeface="PermianSansTypeface"/>
              </a:endParaRPr>
            </a:p>
          </p:txBody>
        </p:sp>
      </p:grpSp>
      <p:cxnSp>
        <p:nvCxnSpPr>
          <p:cNvPr id="75" name="Прямая соединительная линия 74">
            <a:extLst>
              <a:ext uri="{FF2B5EF4-FFF2-40B4-BE49-F238E27FC236}">
                <a16:creationId xmlns="" xmlns:a16="http://schemas.microsoft.com/office/drawing/2014/main" id="{0D3AC852-64EB-9459-1AD1-D0B63F61D2E2}"/>
              </a:ext>
            </a:extLst>
          </p:cNvPr>
          <p:cNvCxnSpPr>
            <a:cxnSpLocks/>
          </p:cNvCxnSpPr>
          <p:nvPr/>
        </p:nvCxnSpPr>
        <p:spPr>
          <a:xfrm flipV="1">
            <a:off x="285300" y="3263628"/>
            <a:ext cx="0" cy="878415"/>
          </a:xfrm>
          <a:prstGeom prst="line">
            <a:avLst/>
          </a:prstGeom>
          <a:ln cap="rnd">
            <a:solidFill>
              <a:srgbClr val="26479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>
            <a:extLst>
              <a:ext uri="{FF2B5EF4-FFF2-40B4-BE49-F238E27FC236}">
                <a16:creationId xmlns="" xmlns:a16="http://schemas.microsoft.com/office/drawing/2014/main" id="{0D3AC852-64EB-9459-1AD1-D0B63F61D2E2}"/>
              </a:ext>
            </a:extLst>
          </p:cNvPr>
          <p:cNvCxnSpPr>
            <a:cxnSpLocks/>
          </p:cNvCxnSpPr>
          <p:nvPr/>
        </p:nvCxnSpPr>
        <p:spPr>
          <a:xfrm flipV="1">
            <a:off x="322903" y="4736496"/>
            <a:ext cx="0" cy="878415"/>
          </a:xfrm>
          <a:prstGeom prst="line">
            <a:avLst/>
          </a:prstGeom>
          <a:ln cap="rnd">
            <a:solidFill>
              <a:srgbClr val="26479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: скругленные углы 53">
            <a:extLst>
              <a:ext uri="{FF2B5EF4-FFF2-40B4-BE49-F238E27FC236}">
                <a16:creationId xmlns:a16="http://schemas.microsoft.com/office/drawing/2014/main" xmlns="" id="{A22928B6-17BA-4C6B-4200-660FC9282698}"/>
              </a:ext>
            </a:extLst>
          </p:cNvPr>
          <p:cNvSpPr/>
          <p:nvPr/>
        </p:nvSpPr>
        <p:spPr>
          <a:xfrm>
            <a:off x="5751021" y="4341586"/>
            <a:ext cx="6154330" cy="427744"/>
          </a:xfrm>
          <a:prstGeom prst="roundRect">
            <a:avLst>
              <a:gd name="adj" fmla="val 7639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PermianSansTypeface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C5AB2E88-77B3-9AD5-C252-1BFBD33033A0}"/>
              </a:ext>
            </a:extLst>
          </p:cNvPr>
          <p:cNvSpPr txBox="1"/>
          <p:nvPr/>
        </p:nvSpPr>
        <p:spPr>
          <a:xfrm>
            <a:off x="5849933" y="4448219"/>
            <a:ext cx="7870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0" dirty="0">
                <a:solidFill>
                  <a:srgbClr val="2C2A29"/>
                </a:solidFill>
                <a:latin typeface="PermianSansTypeface"/>
              </a:rPr>
              <a:t>Развитие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BFF8F58B-4FC6-ED14-855A-6D5C98C5A341}"/>
              </a:ext>
            </a:extLst>
          </p:cNvPr>
          <p:cNvSpPr txBox="1"/>
          <p:nvPr/>
        </p:nvSpPr>
        <p:spPr>
          <a:xfrm>
            <a:off x="6915724" y="4441541"/>
            <a:ext cx="14412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0" dirty="0">
                <a:solidFill>
                  <a:srgbClr val="2C2A29"/>
                </a:solidFill>
                <a:latin typeface="PermianSansTypeface"/>
              </a:rPr>
              <a:t>Инвестиции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B8D7A95F-D871-488C-A4ED-D44A1EAFF653}"/>
              </a:ext>
            </a:extLst>
          </p:cNvPr>
          <p:cNvSpPr txBox="1"/>
          <p:nvPr/>
        </p:nvSpPr>
        <p:spPr>
          <a:xfrm>
            <a:off x="9812937" y="4449472"/>
            <a:ext cx="216299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2C2A29"/>
                </a:solidFill>
                <a:latin typeface="PermianSansTypeface"/>
              </a:rPr>
              <a:t>30 млн. </a:t>
            </a:r>
            <a:r>
              <a:rPr lang="ru-RU" sz="1000" b="0" dirty="0">
                <a:solidFill>
                  <a:srgbClr val="2C2A29"/>
                </a:solidFill>
                <a:latin typeface="PermianSansTypeface"/>
              </a:rPr>
              <a:t>(до 70% обязательства)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525D9A09-D578-F490-0C98-CC020B279ABB}"/>
              </a:ext>
            </a:extLst>
          </p:cNvPr>
          <p:cNvSpPr txBox="1"/>
          <p:nvPr/>
        </p:nvSpPr>
        <p:spPr>
          <a:xfrm>
            <a:off x="8498164" y="4441311"/>
            <a:ext cx="14137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rgbClr val="2C2A29"/>
                </a:solidFill>
                <a:latin typeface="PermianSansTypeface"/>
              </a:rPr>
              <a:t>0,5 </a:t>
            </a:r>
            <a:r>
              <a:rPr lang="ru-RU" sz="1000" dirty="0">
                <a:solidFill>
                  <a:srgbClr val="2C2A29"/>
                </a:solidFill>
                <a:latin typeface="PermianSansTypeface"/>
              </a:rPr>
              <a:t>%</a:t>
            </a:r>
          </a:p>
        </p:txBody>
      </p:sp>
      <p:sp>
        <p:nvSpPr>
          <p:cNvPr id="82" name="Прямоугольник: скругленные углы 88">
            <a:extLst>
              <a:ext uri="{FF2B5EF4-FFF2-40B4-BE49-F238E27FC236}">
                <a16:creationId xmlns:a16="http://schemas.microsoft.com/office/drawing/2014/main" xmlns="" id="{2A1F8456-5540-68E6-B32F-39E5D3E2FEE0}"/>
              </a:ext>
            </a:extLst>
          </p:cNvPr>
          <p:cNvSpPr/>
          <p:nvPr/>
        </p:nvSpPr>
        <p:spPr>
          <a:xfrm>
            <a:off x="5751021" y="4891244"/>
            <a:ext cx="6154330" cy="427744"/>
          </a:xfrm>
          <a:prstGeom prst="roundRect">
            <a:avLst>
              <a:gd name="adj" fmla="val 7639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PermianSansTypeface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62283A5F-BFA6-27CA-ED21-9C700C4B8160}"/>
              </a:ext>
            </a:extLst>
          </p:cNvPr>
          <p:cNvSpPr txBox="1"/>
          <p:nvPr/>
        </p:nvSpPr>
        <p:spPr>
          <a:xfrm>
            <a:off x="5861227" y="4988129"/>
            <a:ext cx="7870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0" dirty="0">
                <a:solidFill>
                  <a:srgbClr val="2C2A29"/>
                </a:solidFill>
                <a:latin typeface="PermianSansTypeface"/>
              </a:rPr>
              <a:t>Стандарт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0C7B0E07-E7DF-3459-BBC9-3E7ED45B6C4B}"/>
              </a:ext>
            </a:extLst>
          </p:cNvPr>
          <p:cNvSpPr txBox="1"/>
          <p:nvPr/>
        </p:nvSpPr>
        <p:spPr>
          <a:xfrm>
            <a:off x="6915724" y="4910830"/>
            <a:ext cx="14412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0" dirty="0">
                <a:solidFill>
                  <a:srgbClr val="2C2A29"/>
                </a:solidFill>
                <a:latin typeface="PermianSansTypeface"/>
              </a:rPr>
              <a:t>Оборотное финансирование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5CE4763C-B261-ECDC-3560-4825AE12F1D7}"/>
              </a:ext>
            </a:extLst>
          </p:cNvPr>
          <p:cNvSpPr txBox="1"/>
          <p:nvPr/>
        </p:nvSpPr>
        <p:spPr>
          <a:xfrm>
            <a:off x="9812938" y="4978037"/>
            <a:ext cx="21629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2C2A29"/>
                </a:solidFill>
                <a:latin typeface="PermianSansTypeface"/>
              </a:rPr>
              <a:t>30</a:t>
            </a:r>
            <a:r>
              <a:rPr lang="ru-RU" sz="1000" b="0" dirty="0" smtClean="0">
                <a:solidFill>
                  <a:srgbClr val="2C2A29"/>
                </a:solidFill>
                <a:latin typeface="PermianSansTypeface"/>
              </a:rPr>
              <a:t> </a:t>
            </a:r>
            <a:r>
              <a:rPr lang="ru-RU" sz="1000" b="0" dirty="0">
                <a:solidFill>
                  <a:srgbClr val="2C2A29"/>
                </a:solidFill>
                <a:latin typeface="PermianSansTypeface"/>
              </a:rPr>
              <a:t>млн. (до 70% обязательства)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EA050292-EFE6-5C54-9655-9DEA0F4C7A4E}"/>
              </a:ext>
            </a:extLst>
          </p:cNvPr>
          <p:cNvSpPr txBox="1"/>
          <p:nvPr/>
        </p:nvSpPr>
        <p:spPr>
          <a:xfrm>
            <a:off x="8527103" y="4981919"/>
            <a:ext cx="14137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rgbClr val="2C2A29"/>
                </a:solidFill>
                <a:latin typeface="PermianSansTypeface"/>
              </a:rPr>
              <a:t>0,5 %</a:t>
            </a:r>
          </a:p>
        </p:txBody>
      </p:sp>
      <p:sp>
        <p:nvSpPr>
          <p:cNvPr id="87" name="Прямоугольник: скругленные углы 96">
            <a:extLst>
              <a:ext uri="{FF2B5EF4-FFF2-40B4-BE49-F238E27FC236}">
                <a16:creationId xmlns:a16="http://schemas.microsoft.com/office/drawing/2014/main" xmlns="" id="{44C61528-D753-B55C-B1EA-01478F9E44F1}"/>
              </a:ext>
            </a:extLst>
          </p:cNvPr>
          <p:cNvSpPr/>
          <p:nvPr/>
        </p:nvSpPr>
        <p:spPr>
          <a:xfrm>
            <a:off x="5751021" y="5414375"/>
            <a:ext cx="6154330" cy="427744"/>
          </a:xfrm>
          <a:prstGeom prst="roundRect">
            <a:avLst>
              <a:gd name="adj" fmla="val 7639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PermianSansTypeface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6DDD5245-E922-79CB-E1EC-F779CE0CB457}"/>
              </a:ext>
            </a:extLst>
          </p:cNvPr>
          <p:cNvSpPr txBox="1"/>
          <p:nvPr/>
        </p:nvSpPr>
        <p:spPr>
          <a:xfrm>
            <a:off x="5861227" y="5519452"/>
            <a:ext cx="80565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0" dirty="0" err="1">
                <a:solidFill>
                  <a:srgbClr val="2C2A29"/>
                </a:solidFill>
                <a:latin typeface="PermianSansTypeface"/>
              </a:rPr>
              <a:t>Гос.заказ</a:t>
            </a:r>
            <a:endParaRPr lang="ru-RU" sz="1000" b="0" dirty="0">
              <a:solidFill>
                <a:srgbClr val="2C2A29"/>
              </a:solidFill>
              <a:latin typeface="PermianSansTypeface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AFCB8C42-E631-A8A1-7C96-D4A1D276DF97}"/>
              </a:ext>
            </a:extLst>
          </p:cNvPr>
          <p:cNvSpPr txBox="1"/>
          <p:nvPr/>
        </p:nvSpPr>
        <p:spPr>
          <a:xfrm>
            <a:off x="6856515" y="5437875"/>
            <a:ext cx="19675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0" dirty="0">
                <a:solidFill>
                  <a:srgbClr val="2C2A29"/>
                </a:solidFill>
                <a:latin typeface="PermianSansTypeface"/>
              </a:rPr>
              <a:t>Гос./муниципальный заказ (исполнение, гарантия)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0C7001C2-673A-F9C6-BFA9-822F7F040765}"/>
              </a:ext>
            </a:extLst>
          </p:cNvPr>
          <p:cNvSpPr txBox="1"/>
          <p:nvPr/>
        </p:nvSpPr>
        <p:spPr>
          <a:xfrm>
            <a:off x="9812937" y="5503004"/>
            <a:ext cx="237906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2C2A29"/>
                </a:solidFill>
                <a:latin typeface="PermianSansTypeface"/>
              </a:rPr>
              <a:t>3</a:t>
            </a:r>
            <a:r>
              <a:rPr lang="ru-RU" sz="1000" b="0" dirty="0" smtClean="0">
                <a:solidFill>
                  <a:srgbClr val="2C2A29"/>
                </a:solidFill>
                <a:latin typeface="PermianSansTypeface"/>
              </a:rPr>
              <a:t>0 </a:t>
            </a:r>
            <a:r>
              <a:rPr lang="ru-RU" sz="1000" b="0" dirty="0">
                <a:solidFill>
                  <a:srgbClr val="2C2A29"/>
                </a:solidFill>
                <a:latin typeface="PermianSansTypeface"/>
              </a:rPr>
              <a:t>млн. (до 50% обязательства)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114760C0-8811-87A4-A045-E4C591E039A1}"/>
              </a:ext>
            </a:extLst>
          </p:cNvPr>
          <p:cNvSpPr txBox="1"/>
          <p:nvPr/>
        </p:nvSpPr>
        <p:spPr>
          <a:xfrm>
            <a:off x="8553393" y="5535354"/>
            <a:ext cx="14137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rgbClr val="2C2A29"/>
                </a:solidFill>
                <a:latin typeface="PermianSansTypeface"/>
              </a:rPr>
              <a:t>0,5 %</a:t>
            </a:r>
          </a:p>
        </p:txBody>
      </p:sp>
      <p:sp>
        <p:nvSpPr>
          <p:cNvPr id="92" name="Прямоугольник: скругленные углы 112">
            <a:extLst>
              <a:ext uri="{FF2B5EF4-FFF2-40B4-BE49-F238E27FC236}">
                <a16:creationId xmlns:a16="http://schemas.microsoft.com/office/drawing/2014/main" xmlns="" id="{038AD4EA-7C50-B1E5-3A23-ECF2BD085570}"/>
              </a:ext>
            </a:extLst>
          </p:cNvPr>
          <p:cNvSpPr/>
          <p:nvPr/>
        </p:nvSpPr>
        <p:spPr>
          <a:xfrm>
            <a:off x="5751021" y="3827427"/>
            <a:ext cx="6154330" cy="427744"/>
          </a:xfrm>
          <a:prstGeom prst="roundRect">
            <a:avLst>
              <a:gd name="adj" fmla="val 7639"/>
            </a:avLst>
          </a:prstGeom>
          <a:solidFill>
            <a:srgbClr val="00B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PermianSansTypeface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E30242B3-7439-0819-C4E8-91C0268DC1B1}"/>
              </a:ext>
            </a:extLst>
          </p:cNvPr>
          <p:cNvSpPr txBox="1"/>
          <p:nvPr/>
        </p:nvSpPr>
        <p:spPr>
          <a:xfrm>
            <a:off x="5820029" y="3918188"/>
            <a:ext cx="84685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282828"/>
                </a:solidFill>
                <a:latin typeface="PermianSansTypeface"/>
              </a:rPr>
              <a:t>Программа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F32910FC-6EC6-6310-AD39-7B87839F6BE4}"/>
              </a:ext>
            </a:extLst>
          </p:cNvPr>
          <p:cNvSpPr txBox="1"/>
          <p:nvPr/>
        </p:nvSpPr>
        <p:spPr>
          <a:xfrm>
            <a:off x="6856515" y="3845300"/>
            <a:ext cx="1447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282828"/>
                </a:solidFill>
                <a:latin typeface="PermianSansTypeface"/>
              </a:rPr>
              <a:t>Цель финансирования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38922C29-EDD1-B57C-2853-5B8AC72D63ED}"/>
              </a:ext>
            </a:extLst>
          </p:cNvPr>
          <p:cNvSpPr txBox="1"/>
          <p:nvPr/>
        </p:nvSpPr>
        <p:spPr>
          <a:xfrm>
            <a:off x="9967135" y="3932681"/>
            <a:ext cx="19687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282828"/>
                </a:solidFill>
                <a:latin typeface="PermianSansTypeface"/>
              </a:rPr>
              <a:t>Мах объем </a:t>
            </a:r>
            <a:r>
              <a:rPr lang="ru-RU" sz="1000" dirty="0" smtClean="0">
                <a:solidFill>
                  <a:srgbClr val="282828"/>
                </a:solidFill>
                <a:latin typeface="PermianSansTypeface"/>
              </a:rPr>
              <a:t>поручительства</a:t>
            </a:r>
            <a:endParaRPr lang="ru-RU" sz="1000" dirty="0">
              <a:solidFill>
                <a:srgbClr val="282828"/>
              </a:solidFill>
              <a:latin typeface="PermianSansTypeface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EAFE7696-323B-5B43-49C0-C7CFD958ACDD}"/>
              </a:ext>
            </a:extLst>
          </p:cNvPr>
          <p:cNvSpPr txBox="1"/>
          <p:nvPr/>
        </p:nvSpPr>
        <p:spPr>
          <a:xfrm>
            <a:off x="8351572" y="3821695"/>
            <a:ext cx="15927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rgbClr val="282828"/>
                </a:solidFill>
                <a:latin typeface="PermianSansTypeface"/>
              </a:rPr>
              <a:t>Размер вознаграждения</a:t>
            </a:r>
          </a:p>
        </p:txBody>
      </p:sp>
      <p:graphicFrame>
        <p:nvGraphicFramePr>
          <p:cNvPr id="97" name="Диаграмма 96">
            <a:extLst>
              <a:ext uri="{FF2B5EF4-FFF2-40B4-BE49-F238E27FC236}">
                <a16:creationId xmlns:a16="http://schemas.microsoft.com/office/drawing/2014/main" xmlns="" id="{F38601C3-1A87-BC86-243E-FFC15DB646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2799329"/>
              </p:ext>
            </p:extLst>
          </p:nvPr>
        </p:nvGraphicFramePr>
        <p:xfrm>
          <a:off x="6736473" y="1174617"/>
          <a:ext cx="3135100" cy="2557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94676280-B3BE-266D-9C0A-16C04D3BEB1A}"/>
              </a:ext>
            </a:extLst>
          </p:cNvPr>
          <p:cNvSpPr txBox="1"/>
          <p:nvPr/>
        </p:nvSpPr>
        <p:spPr>
          <a:xfrm>
            <a:off x="7279470" y="911765"/>
            <a:ext cx="3135100" cy="433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rgbClr val="282828"/>
                </a:solidFill>
                <a:latin typeface="PermianSansTypeface"/>
              </a:rPr>
              <a:t>Кредит/заем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DDAB11AE-00EB-090C-ECD7-3EDE348D140A}"/>
              </a:ext>
            </a:extLst>
          </p:cNvPr>
          <p:cNvSpPr txBox="1"/>
          <p:nvPr/>
        </p:nvSpPr>
        <p:spPr>
          <a:xfrm>
            <a:off x="6203255" y="2227221"/>
            <a:ext cx="855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rgbClr val="00B050"/>
                </a:solidFill>
                <a:latin typeface="PermianSansTypeface"/>
              </a:rPr>
              <a:t>30</a:t>
            </a:r>
            <a:r>
              <a:rPr lang="ru-RU" sz="1600" dirty="0" smtClean="0">
                <a:solidFill>
                  <a:srgbClr val="00B050"/>
                </a:solidFill>
                <a:latin typeface="PermianSansTypeface"/>
              </a:rPr>
              <a:t>%</a:t>
            </a:r>
            <a:endParaRPr lang="ru-RU" sz="1600" dirty="0">
              <a:solidFill>
                <a:srgbClr val="00B050"/>
              </a:solidFill>
              <a:latin typeface="PermianSansTypeface"/>
            </a:endParaRPr>
          </a:p>
          <a:p>
            <a:pPr algn="r"/>
            <a:r>
              <a:rPr lang="ru-RU" sz="1200" dirty="0">
                <a:solidFill>
                  <a:srgbClr val="2C2A29"/>
                </a:solidFill>
                <a:latin typeface="PermianSansTypeface"/>
              </a:rPr>
              <a:t>залог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7B88E359-0450-6925-EB56-56A71451A61F}"/>
              </a:ext>
            </a:extLst>
          </p:cNvPr>
          <p:cNvSpPr txBox="1"/>
          <p:nvPr/>
        </p:nvSpPr>
        <p:spPr>
          <a:xfrm>
            <a:off x="9641572" y="2334310"/>
            <a:ext cx="2381183" cy="766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200"/>
              </a:spcAft>
              <a:buClr>
                <a:srgbClr val="2C2A29"/>
              </a:buClr>
            </a:pPr>
            <a:r>
              <a:rPr lang="ru-RU" altLang="ru-RU" sz="1500" spc="-8" dirty="0">
                <a:latin typeface="PermianSansTypeface"/>
                <a:cs typeface="PermianSansTypeface"/>
              </a:rPr>
              <a:t>Гарантийная поддержка:</a:t>
            </a:r>
          </a:p>
          <a:p>
            <a:pPr indent="-216000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  <a:buClr>
                <a:srgbClr val="2C2A29"/>
              </a:buClr>
              <a:buFont typeface="Arial" panose="020B0604020202020204" pitchFamily="34" charset="0"/>
              <a:buChar char="•"/>
            </a:pPr>
            <a:r>
              <a:rPr lang="ru-RU" altLang="ru-RU" sz="1500" spc="-8" dirty="0">
                <a:latin typeface="PermianSansTypeface"/>
                <a:cs typeface="PermianSansTypeface"/>
              </a:rPr>
              <a:t>Поручительство</a:t>
            </a:r>
          </a:p>
          <a:p>
            <a:pPr indent="-216000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  <a:buClr>
                <a:srgbClr val="2C2A29"/>
              </a:buClr>
              <a:buFont typeface="Arial" panose="020B0604020202020204" pitchFamily="34" charset="0"/>
              <a:buChar char="•"/>
            </a:pPr>
            <a:r>
              <a:rPr lang="ru-RU" altLang="ru-RU" sz="1500" spc="-8" dirty="0">
                <a:latin typeface="PermianSansTypeface"/>
                <a:cs typeface="PermianSansTypeface"/>
              </a:rPr>
              <a:t>Гарантия</a:t>
            </a:r>
          </a:p>
        </p:txBody>
      </p:sp>
      <p:sp>
        <p:nvSpPr>
          <p:cNvPr id="101" name="Овал 100">
            <a:extLst>
              <a:ext uri="{FF2B5EF4-FFF2-40B4-BE49-F238E27FC236}">
                <a16:creationId xmlns:a16="http://schemas.microsoft.com/office/drawing/2014/main" xmlns="" id="{9D53B366-8653-C849-AADF-1B3565CF07F6}"/>
              </a:ext>
            </a:extLst>
          </p:cNvPr>
          <p:cNvSpPr/>
          <p:nvPr/>
        </p:nvSpPr>
        <p:spPr>
          <a:xfrm>
            <a:off x="7643871" y="1795103"/>
            <a:ext cx="1415401" cy="141540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latin typeface="PermianSansTypeface"/>
            </a:endParaRPr>
          </a:p>
        </p:txBody>
      </p:sp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xmlns="" id="{5E6E2D64-4228-5760-F786-3F7ED4DBD5F5}"/>
              </a:ext>
            </a:extLst>
          </p:cNvPr>
          <p:cNvGrpSpPr/>
          <p:nvPr/>
        </p:nvGrpSpPr>
        <p:grpSpPr>
          <a:xfrm>
            <a:off x="7746559" y="2129728"/>
            <a:ext cx="1196044" cy="793755"/>
            <a:chOff x="7110413" y="2018805"/>
            <a:chExt cx="1196044" cy="793755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xmlns="" id="{C4EA6EB3-B708-4059-1807-117AEEEA5114}"/>
                </a:ext>
              </a:extLst>
            </p:cNvPr>
            <p:cNvSpPr txBox="1"/>
            <p:nvPr/>
          </p:nvSpPr>
          <p:spPr>
            <a:xfrm>
              <a:off x="7110413" y="2018805"/>
              <a:ext cx="11960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0070C0"/>
                  </a:solidFill>
                  <a:latin typeface="PermianSansTypeface"/>
                </a:rPr>
                <a:t>До 70%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xmlns="" id="{E5C97CBB-49AF-9CFD-F7C8-A1837E53E782}"/>
                </a:ext>
              </a:extLst>
            </p:cNvPr>
            <p:cNvSpPr txBox="1"/>
            <p:nvPr/>
          </p:nvSpPr>
          <p:spPr>
            <a:xfrm>
              <a:off x="7158695" y="2443228"/>
              <a:ext cx="10994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altLang="ru-RU" sz="1000" dirty="0">
                  <a:solidFill>
                    <a:srgbClr val="2C2A29"/>
                  </a:solidFill>
                  <a:latin typeface="PermianSansTypeface"/>
                </a:rPr>
                <a:t>от суммы </a:t>
              </a:r>
              <a:br>
                <a:rPr lang="ru-RU" altLang="ru-RU" sz="1000" dirty="0">
                  <a:solidFill>
                    <a:srgbClr val="2C2A29"/>
                  </a:solidFill>
                  <a:latin typeface="PermianSansTypeface"/>
                </a:rPr>
              </a:br>
              <a:r>
                <a:rPr lang="ru-RU" altLang="ru-RU" sz="1000" dirty="0">
                  <a:solidFill>
                    <a:srgbClr val="2C2A29"/>
                  </a:solidFill>
                  <a:latin typeface="PermianSansTypeface"/>
                </a:rPr>
                <a:t>кредита/займа</a:t>
              </a:r>
              <a:endParaRPr lang="ru-RU" sz="1000" dirty="0">
                <a:latin typeface="PermianSansTypeface"/>
              </a:endParaRPr>
            </a:p>
          </p:txBody>
        </p:sp>
      </p:grpSp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502" y="-191536"/>
            <a:ext cx="1462498" cy="1197460"/>
          </a:xfrm>
          <a:prstGeom prst="rect">
            <a:avLst/>
          </a:prstGeom>
        </p:spPr>
      </p:pic>
      <p:sp>
        <p:nvSpPr>
          <p:cNvPr id="52" name="Текст 4"/>
          <p:cNvSpPr txBox="1">
            <a:spLocks/>
          </p:cNvSpPr>
          <p:nvPr/>
        </p:nvSpPr>
        <p:spPr>
          <a:xfrm>
            <a:off x="3277801" y="6910441"/>
            <a:ext cx="5675300" cy="4047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FFFFFF"/>
                </a:solidFill>
                <a:latin typeface="PermianSerifTypeface" panose="020000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FFFFFF"/>
                </a:solidFill>
                <a:latin typeface="PermianSerifTypeface" panose="020000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FFFFFF"/>
                </a:solidFill>
                <a:latin typeface="PermianSerifTypeface" panose="020000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FFFFFF"/>
                </a:solidFill>
                <a:latin typeface="PermianSerifTypeface" panose="020000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FFFFFF"/>
                </a:solidFill>
                <a:latin typeface="PermianSerifTypeface" panose="020000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1"/>
              </a:spcBef>
              <a:buFont typeface="Arial" panose="020B0604020202020204" pitchFamily="34" charset="0"/>
              <a:buNone/>
              <a:tabLst>
                <a:tab pos="0" algn="l"/>
              </a:tabLst>
            </a:pPr>
            <a:r>
              <a:rPr lang="ru-RU" spc="-1" smtClean="0">
                <a:latin typeface="PermianSerifTypeface"/>
              </a:rPr>
              <a:t>Меры поддержки при открытии своего дела в Пермском крае</a:t>
            </a:r>
            <a:endParaRPr lang="ru-RU" spc="-1" dirty="0">
              <a:latin typeface="XO Oriel"/>
            </a:endParaRPr>
          </a:p>
        </p:txBody>
      </p:sp>
      <p:sp>
        <p:nvSpPr>
          <p:cNvPr id="53" name="Текст 4"/>
          <p:cNvSpPr>
            <a:spLocks noGrp="1"/>
          </p:cNvSpPr>
          <p:nvPr>
            <p:ph type="body" sz="quarter" idx="14"/>
          </p:nvPr>
        </p:nvSpPr>
        <p:spPr>
          <a:xfrm>
            <a:off x="3258350" y="6453212"/>
            <a:ext cx="5675300" cy="404788"/>
          </a:xfrm>
        </p:spPr>
        <p:txBody>
          <a:bodyPr/>
          <a:lstStyle/>
          <a:p>
            <a:pPr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pc="-1" dirty="0">
                <a:latin typeface="PermianSerifTypeface"/>
              </a:rPr>
              <a:t>Меры поддержки </a:t>
            </a:r>
            <a:r>
              <a:rPr lang="ru-RU" spc="-1" dirty="0" smtClean="0">
                <a:latin typeface="PermianSerifTypeface"/>
              </a:rPr>
              <a:t>субъектов МСП в </a:t>
            </a:r>
            <a:r>
              <a:rPr lang="ru-RU" spc="-1" dirty="0">
                <a:latin typeface="PermianSerifTypeface"/>
              </a:rPr>
              <a:t>Пермском крае</a:t>
            </a:r>
            <a:endParaRPr lang="ru-RU" spc="-1" dirty="0">
              <a:latin typeface="XO Oriel"/>
            </a:endParaRPr>
          </a:p>
        </p:txBody>
      </p:sp>
      <p:sp>
        <p:nvSpPr>
          <p:cNvPr id="54" name="Текст 1">
            <a:extLst>
              <a:ext uri="{FF2B5EF4-FFF2-40B4-BE49-F238E27FC236}">
                <a16:creationId xmlns=""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4558" y="6494443"/>
            <a:ext cx="2520950" cy="338137"/>
          </a:xfrm>
        </p:spPr>
        <p:txBody>
          <a:bodyPr/>
          <a:lstStyle/>
          <a:p>
            <a:pPr marL="0" indent="0" algn="ctr">
              <a:buNone/>
            </a:pPr>
            <a:r>
              <a:rPr lang="ru-RU" sz="1000" dirty="0" smtClean="0"/>
              <a:t>Агентство по развитию малого и среднего предпринимательства Пермского края</a:t>
            </a:r>
            <a:endParaRPr lang="ru-RU" sz="1000" dirty="0"/>
          </a:p>
        </p:txBody>
      </p:sp>
      <p:grpSp>
        <p:nvGrpSpPr>
          <p:cNvPr id="55" name="Группа 54"/>
          <p:cNvGrpSpPr/>
          <p:nvPr/>
        </p:nvGrpSpPr>
        <p:grpSpPr>
          <a:xfrm>
            <a:off x="7783387" y="228948"/>
            <a:ext cx="3105848" cy="428158"/>
            <a:chOff x="7713929" y="242948"/>
            <a:chExt cx="2723672" cy="346830"/>
          </a:xfrm>
        </p:grpSpPr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xmlns="" id="{EA73F602-711A-8A65-2A29-A359EFD0D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781320" y="253411"/>
              <a:ext cx="1656281" cy="314831"/>
            </a:xfrm>
            <a:prstGeom prst="rect">
              <a:avLst/>
            </a:prstGeom>
          </p:spPr>
        </p:pic>
        <p:pic>
          <p:nvPicPr>
            <p:cNvPr id="57" name="Picture 3" descr="C:\Users\rulap\Desktop\logo Агентство МСП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3929" y="242948"/>
              <a:ext cx="986987" cy="346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8" name="Picture 2" descr="X:\СЛУЖБА ПРОДВИЖЕНИЯ\Рукавицына Л.П\логотипы\Пермский край от цур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470" y="63950"/>
            <a:ext cx="391041" cy="62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Прямоугольник: скругленные углы 96">
            <a:extLst>
              <a:ext uri="{FF2B5EF4-FFF2-40B4-BE49-F238E27FC236}">
                <a16:creationId xmlns:a16="http://schemas.microsoft.com/office/drawing/2014/main" xmlns="" id="{44C61528-D753-B55C-B1EA-01478F9E44F1}"/>
              </a:ext>
            </a:extLst>
          </p:cNvPr>
          <p:cNvSpPr/>
          <p:nvPr/>
        </p:nvSpPr>
        <p:spPr>
          <a:xfrm>
            <a:off x="5751021" y="5922586"/>
            <a:ext cx="6154330" cy="427744"/>
          </a:xfrm>
          <a:prstGeom prst="roundRect">
            <a:avLst>
              <a:gd name="adj" fmla="val 7639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PermianSansTypeface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6DDD5245-E922-79CB-E1EC-F779CE0CB457}"/>
              </a:ext>
            </a:extLst>
          </p:cNvPr>
          <p:cNvSpPr txBox="1"/>
          <p:nvPr/>
        </p:nvSpPr>
        <p:spPr>
          <a:xfrm>
            <a:off x="5861433" y="5999064"/>
            <a:ext cx="99508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0" dirty="0" err="1" smtClean="0">
                <a:solidFill>
                  <a:srgbClr val="2C2A29"/>
                </a:solidFill>
                <a:latin typeface="PermianSansTypeface"/>
              </a:rPr>
              <a:t>Самозанятые</a:t>
            </a:r>
            <a:endParaRPr lang="ru-RU" sz="1000" b="0" dirty="0">
              <a:solidFill>
                <a:srgbClr val="2C2A29"/>
              </a:solidFill>
              <a:latin typeface="PermianSansTypeface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AFCB8C42-E631-A8A1-7C96-D4A1D276DF97}"/>
              </a:ext>
            </a:extLst>
          </p:cNvPr>
          <p:cNvSpPr txBox="1"/>
          <p:nvPr/>
        </p:nvSpPr>
        <p:spPr>
          <a:xfrm>
            <a:off x="6922293" y="6007101"/>
            <a:ext cx="196751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0" dirty="0" smtClean="0">
                <a:solidFill>
                  <a:srgbClr val="2C2A29"/>
                </a:solidFill>
                <a:latin typeface="PermianSansTypeface"/>
              </a:rPr>
              <a:t>Развитие бизнеса</a:t>
            </a:r>
            <a:endParaRPr lang="ru-RU" sz="1000" b="0" dirty="0">
              <a:solidFill>
                <a:srgbClr val="2C2A29"/>
              </a:solidFill>
              <a:latin typeface="PermianSansTypeface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525D9A09-D578-F490-0C98-CC020B279ABB}"/>
              </a:ext>
            </a:extLst>
          </p:cNvPr>
          <p:cNvSpPr txBox="1"/>
          <p:nvPr/>
        </p:nvSpPr>
        <p:spPr>
          <a:xfrm>
            <a:off x="8553393" y="6041473"/>
            <a:ext cx="14137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rgbClr val="2C2A29"/>
                </a:solidFill>
                <a:latin typeface="PermianSansTypeface"/>
              </a:rPr>
              <a:t>0,5 </a:t>
            </a:r>
            <a:r>
              <a:rPr lang="ru-RU" sz="1000" dirty="0">
                <a:solidFill>
                  <a:srgbClr val="2C2A29"/>
                </a:solidFill>
                <a:latin typeface="PermianSansTypeface"/>
              </a:rPr>
              <a:t>%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0C7001C2-673A-F9C6-BFA9-822F7F040765}"/>
              </a:ext>
            </a:extLst>
          </p:cNvPr>
          <p:cNvSpPr txBox="1"/>
          <p:nvPr/>
        </p:nvSpPr>
        <p:spPr>
          <a:xfrm>
            <a:off x="9844269" y="5997232"/>
            <a:ext cx="237906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2C2A29"/>
                </a:solidFill>
                <a:latin typeface="PermianSansTypeface"/>
              </a:rPr>
              <a:t>2,4</a:t>
            </a:r>
            <a:r>
              <a:rPr lang="ru-RU" sz="1000" b="0" dirty="0" smtClean="0">
                <a:solidFill>
                  <a:srgbClr val="2C2A29"/>
                </a:solidFill>
                <a:latin typeface="PermianSansTypeface"/>
              </a:rPr>
              <a:t> </a:t>
            </a:r>
            <a:r>
              <a:rPr lang="ru-RU" sz="1000" b="0" dirty="0">
                <a:solidFill>
                  <a:srgbClr val="2C2A29"/>
                </a:solidFill>
                <a:latin typeface="PermianSansTypeface"/>
              </a:rPr>
              <a:t>млн. (до 50% обязательства)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2B54FEEE-4C65-DEA9-02BA-3A0EE26B1259}"/>
              </a:ext>
            </a:extLst>
          </p:cNvPr>
          <p:cNvSpPr txBox="1"/>
          <p:nvPr/>
        </p:nvSpPr>
        <p:spPr>
          <a:xfrm>
            <a:off x="787651" y="1031551"/>
            <a:ext cx="5810027" cy="58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Bef>
                <a:spcPct val="0"/>
              </a:spcBef>
            </a:pPr>
            <a:r>
              <a:rPr lang="ru-RU" altLang="ru-RU" spc="-8" dirty="0" smtClean="0">
                <a:latin typeface="PermianSansTypeface"/>
                <a:cs typeface="PermianSansTypeface"/>
              </a:rPr>
              <a:t>АО «Корпорация развития МСП Пермского края»</a:t>
            </a:r>
            <a:endParaRPr lang="ru-RU" altLang="ru-RU" spc="-8" dirty="0">
              <a:latin typeface="PermianSansTypeface"/>
              <a:cs typeface="PermianSansTypeface"/>
            </a:endParaRPr>
          </a:p>
          <a:p>
            <a:pPr>
              <a:spcBef>
                <a:spcPct val="0"/>
              </a:spcBef>
            </a:pPr>
            <a:endParaRPr lang="ru-RU" altLang="ru-RU" sz="1600" dirty="0">
              <a:solidFill>
                <a:prstClr val="black"/>
              </a:solidFill>
              <a:latin typeface="PermianSansTypeface"/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EA73F602-711A-8A65-2A29-A359EFD0D1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03" b="-5168"/>
          <a:stretch/>
        </p:blipFill>
        <p:spPr bwMode="auto">
          <a:xfrm>
            <a:off x="306647" y="939732"/>
            <a:ext cx="481004" cy="49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38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359" y="49213"/>
            <a:ext cx="7057549" cy="715962"/>
          </a:xfrm>
        </p:spPr>
        <p:txBody>
          <a:bodyPr>
            <a:noAutofit/>
          </a:bodyPr>
          <a:lstStyle/>
          <a:p>
            <a:pPr marL="0" indent="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dirty="0" smtClean="0">
                <a:latin typeface="PermianSansTypeface"/>
              </a:rPr>
              <a:t>Независимые (банковские) гарантии </a:t>
            </a:r>
            <a:endParaRPr lang="en-US" dirty="0">
              <a:latin typeface="PermianSansTypeface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4B85290C-6B64-6D30-977E-D52E8CB93AA9}"/>
              </a:ext>
            </a:extLst>
          </p:cNvPr>
          <p:cNvSpPr txBox="1"/>
          <p:nvPr/>
        </p:nvSpPr>
        <p:spPr>
          <a:xfrm>
            <a:off x="7937212" y="2351324"/>
            <a:ext cx="4060872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sz="1600" dirty="0">
                <a:solidFill>
                  <a:srgbClr val="2C2A29"/>
                </a:solidFill>
                <a:latin typeface="PermianSansTypeface"/>
              </a:rPr>
              <a:t>ФЗ №</a:t>
            </a:r>
            <a:r>
              <a:rPr lang="ru-RU" altLang="ru-RU" sz="1600" dirty="0" smtClean="0">
                <a:solidFill>
                  <a:srgbClr val="2C2A29"/>
                </a:solidFill>
                <a:latin typeface="PermianSansTypeface"/>
              </a:rPr>
              <a:t> 223-ФЗ от </a:t>
            </a:r>
            <a:r>
              <a:rPr lang="ru-RU" altLang="ru-RU" sz="1600" dirty="0">
                <a:solidFill>
                  <a:srgbClr val="2C2A29"/>
                </a:solidFill>
                <a:latin typeface="PermianSansTypeface"/>
              </a:rPr>
              <a:t>18 июля </a:t>
            </a:r>
            <a:r>
              <a:rPr lang="ru-RU" altLang="ru-RU" sz="1600" dirty="0" smtClean="0">
                <a:solidFill>
                  <a:srgbClr val="2C2A29"/>
                </a:solidFill>
                <a:latin typeface="PermianSansTypeface"/>
              </a:rPr>
              <a:t>2011 г</a:t>
            </a:r>
            <a:r>
              <a:rPr lang="ru-RU" altLang="ru-RU" sz="1600" dirty="0">
                <a:solidFill>
                  <a:srgbClr val="2C2A29"/>
                </a:solidFill>
                <a:latin typeface="PermianSansTypeface"/>
              </a:rPr>
              <a:t>. </a:t>
            </a:r>
          </a:p>
        </p:txBody>
      </p:sp>
      <p:sp>
        <p:nvSpPr>
          <p:cNvPr id="66" name="Прямоугольник 5">
            <a:extLst>
              <a:ext uri="{FF2B5EF4-FFF2-40B4-BE49-F238E27FC236}">
                <a16:creationId xmlns:a16="http://schemas.microsoft.com/office/drawing/2014/main" xmlns="" id="{5CF212B5-E7A8-3079-54B2-895C4CA58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2418" y="1262474"/>
            <a:ext cx="4359582" cy="76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sz="2400" dirty="0">
                <a:solidFill>
                  <a:srgbClr val="2C2A29"/>
                </a:solidFill>
                <a:latin typeface="PermianSansTypeface"/>
              </a:rPr>
              <a:t>Закупка проводится </a:t>
            </a:r>
            <a:br>
              <a:rPr lang="ru-RU" altLang="ru-RU" sz="2400" dirty="0">
                <a:solidFill>
                  <a:srgbClr val="2C2A29"/>
                </a:solidFill>
                <a:latin typeface="PermianSansTypeface"/>
              </a:rPr>
            </a:br>
            <a:r>
              <a:rPr lang="ru-RU" altLang="ru-RU" sz="2400" dirty="0">
                <a:solidFill>
                  <a:srgbClr val="2C2A29"/>
                </a:solidFill>
                <a:latin typeface="PermianSansTypeface"/>
              </a:rPr>
              <a:t>в соответствии с:</a:t>
            </a: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xmlns="" id="{6053255F-9BD6-E06D-C3A5-11DA17578A45}"/>
              </a:ext>
            </a:extLst>
          </p:cNvPr>
          <p:cNvGrpSpPr/>
          <p:nvPr/>
        </p:nvGrpSpPr>
        <p:grpSpPr>
          <a:xfrm>
            <a:off x="168659" y="4065358"/>
            <a:ext cx="5716369" cy="1494846"/>
            <a:chOff x="198301" y="4433347"/>
            <a:chExt cx="4452593" cy="1494846"/>
          </a:xfrm>
        </p:grpSpPr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xmlns="" id="{4B96922D-5D38-242E-6C80-A12CE194A0E6}"/>
                </a:ext>
              </a:extLst>
            </p:cNvPr>
            <p:cNvGrpSpPr/>
            <p:nvPr/>
          </p:nvGrpSpPr>
          <p:grpSpPr>
            <a:xfrm>
              <a:off x="3019360" y="4623358"/>
              <a:ext cx="1631534" cy="1105032"/>
              <a:chOff x="2802041" y="4623358"/>
              <a:chExt cx="1631534" cy="1105032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xmlns="" id="{05AD8733-3AE2-D43D-2670-D96ABA8EE569}"/>
                  </a:ext>
                </a:extLst>
              </p:cNvPr>
              <p:cNvSpPr txBox="1"/>
              <p:nvPr/>
            </p:nvSpPr>
            <p:spPr bwMode="auto">
              <a:xfrm>
                <a:off x="2835366" y="5192859"/>
                <a:ext cx="1316835" cy="53553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dirty="0">
                    <a:solidFill>
                      <a:srgbClr val="2C2A29"/>
                    </a:solidFill>
                    <a:latin typeface="PermianSansTypeface"/>
                  </a:rPr>
                  <a:t>Без залога, </a:t>
                </a:r>
                <a:br>
                  <a:rPr lang="ru-RU" sz="1600" dirty="0">
                    <a:solidFill>
                      <a:srgbClr val="2C2A29"/>
                    </a:solidFill>
                    <a:latin typeface="PermianSansTypeface"/>
                  </a:rPr>
                </a:br>
                <a:r>
                  <a:rPr lang="ru-RU" sz="1600" dirty="0">
                    <a:solidFill>
                      <a:srgbClr val="2C2A29"/>
                    </a:solidFill>
                    <a:latin typeface="PermianSansTypeface"/>
                  </a:rPr>
                  <a:t>поручительство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xmlns="" id="{939015C7-4D11-35E6-26E3-1AFEC9A5970D}"/>
                  </a:ext>
                </a:extLst>
              </p:cNvPr>
              <p:cNvSpPr txBox="1"/>
              <p:nvPr/>
            </p:nvSpPr>
            <p:spPr bwMode="auto">
              <a:xfrm>
                <a:off x="2802041" y="4623358"/>
                <a:ext cx="1631534" cy="4247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400" dirty="0">
                    <a:solidFill>
                      <a:srgbClr val="282828"/>
                    </a:solidFill>
                    <a:latin typeface="PermianSansTypeface"/>
                  </a:rPr>
                  <a:t>Обеспечение</a:t>
                </a:r>
              </a:p>
            </p:txBody>
          </p:sp>
        </p:grpSp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xmlns="" id="{BB430387-8961-8055-2034-D0083861BA17}"/>
                </a:ext>
              </a:extLst>
            </p:cNvPr>
            <p:cNvGrpSpPr/>
            <p:nvPr/>
          </p:nvGrpSpPr>
          <p:grpSpPr>
            <a:xfrm>
              <a:off x="198301" y="4433347"/>
              <a:ext cx="2792104" cy="1494846"/>
              <a:chOff x="198301" y="4433347"/>
              <a:chExt cx="2792104" cy="1494846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xmlns="" id="{E3EAF2D6-69EE-DCB1-DA7B-E6E70C158635}"/>
                  </a:ext>
                </a:extLst>
              </p:cNvPr>
              <p:cNvSpPr txBox="1"/>
              <p:nvPr/>
            </p:nvSpPr>
            <p:spPr bwMode="auto">
              <a:xfrm>
                <a:off x="198301" y="5164971"/>
                <a:ext cx="2792104" cy="7632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dirty="0">
                    <a:solidFill>
                      <a:srgbClr val="2C2A29"/>
                    </a:solidFill>
                    <a:latin typeface="PermianSansTypeface"/>
                  </a:rPr>
                  <a:t>Максимальный размер гарантии (но не более 70% </a:t>
                </a:r>
                <a:br>
                  <a:rPr lang="ru-RU" sz="1600" dirty="0">
                    <a:solidFill>
                      <a:srgbClr val="2C2A29"/>
                    </a:solidFill>
                    <a:latin typeface="PermianSansTypeface"/>
                  </a:rPr>
                </a:br>
                <a:r>
                  <a:rPr lang="ru-RU" sz="1600" dirty="0">
                    <a:solidFill>
                      <a:srgbClr val="2C2A29"/>
                    </a:solidFill>
                    <a:latin typeface="PermianSansTypeface"/>
                  </a:rPr>
                  <a:t>от размера контракта)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A416610E-2218-6DDE-8356-26861E8E360B}"/>
                  </a:ext>
                </a:extLst>
              </p:cNvPr>
              <p:cNvSpPr txBox="1"/>
              <p:nvPr/>
            </p:nvSpPr>
            <p:spPr bwMode="auto">
              <a:xfrm>
                <a:off x="198301" y="4433347"/>
                <a:ext cx="2353881" cy="3693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000" dirty="0">
                    <a:solidFill>
                      <a:srgbClr val="282828"/>
                    </a:solidFill>
                    <a:latin typeface="PermianSansTypeface"/>
                  </a:rPr>
                  <a:t>14 млн руб</a:t>
                </a:r>
                <a:r>
                  <a:rPr lang="ru-RU" sz="2000" dirty="0" smtClean="0">
                    <a:solidFill>
                      <a:srgbClr val="282828"/>
                    </a:solidFill>
                    <a:latin typeface="PermianSansTypeface"/>
                  </a:rPr>
                  <a:t>. по 44 </a:t>
                </a:r>
                <a:r>
                  <a:rPr lang="ru-RU" sz="2000" dirty="0">
                    <a:solidFill>
                      <a:srgbClr val="282828"/>
                    </a:solidFill>
                    <a:latin typeface="PermianSansTypeface"/>
                  </a:rPr>
                  <a:t>- ФЗ *</a:t>
                </a:r>
              </a:p>
            </p:txBody>
          </p:sp>
        </p:grp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xmlns="" id="{29714481-6968-97F2-F22D-C845BF0D57B7}"/>
              </a:ext>
            </a:extLst>
          </p:cNvPr>
          <p:cNvGrpSpPr/>
          <p:nvPr/>
        </p:nvGrpSpPr>
        <p:grpSpPr>
          <a:xfrm>
            <a:off x="248866" y="979481"/>
            <a:ext cx="2358532" cy="679417"/>
            <a:chOff x="248866" y="1055681"/>
            <a:chExt cx="2358532" cy="67941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380C1D66-FBFC-89BD-362D-00C3362FDADF}"/>
                </a:ext>
              </a:extLst>
            </p:cNvPr>
            <p:cNvSpPr txBox="1"/>
            <p:nvPr/>
          </p:nvSpPr>
          <p:spPr>
            <a:xfrm>
              <a:off x="834992" y="1055681"/>
              <a:ext cx="1772406" cy="6794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400" dirty="0" smtClean="0">
                  <a:solidFill>
                    <a:srgbClr val="2C2A29"/>
                  </a:solidFill>
                  <a:latin typeface="PermianSansTypeface"/>
                </a:rPr>
                <a:t>Обеспечение </a:t>
              </a:r>
              <a:r>
                <a:rPr lang="ru-RU" sz="1400" dirty="0">
                  <a:solidFill>
                    <a:srgbClr val="2C2A29"/>
                  </a:solidFill>
                  <a:latin typeface="PermianSansTypeface"/>
                </a:rPr>
                <a:t/>
              </a:r>
              <a:br>
                <a:rPr lang="ru-RU" sz="1400" dirty="0">
                  <a:solidFill>
                    <a:srgbClr val="2C2A29"/>
                  </a:solidFill>
                  <a:latin typeface="PermianSansTypeface"/>
                </a:rPr>
              </a:br>
              <a:r>
                <a:rPr lang="ru-RU" sz="1400" dirty="0">
                  <a:solidFill>
                    <a:srgbClr val="2C2A29"/>
                  </a:solidFill>
                  <a:latin typeface="PermianSansTypeface"/>
                </a:rPr>
                <a:t>заявки на участие </a:t>
              </a:r>
              <a:br>
                <a:rPr lang="ru-RU" sz="1400" dirty="0">
                  <a:solidFill>
                    <a:srgbClr val="2C2A29"/>
                  </a:solidFill>
                  <a:latin typeface="PermianSansTypeface"/>
                </a:rPr>
              </a:br>
              <a:r>
                <a:rPr lang="ru-RU" sz="1400" dirty="0">
                  <a:solidFill>
                    <a:srgbClr val="2C2A29"/>
                  </a:solidFill>
                  <a:latin typeface="PermianSansTypeface"/>
                </a:rPr>
                <a:t>в закупке</a:t>
              </a:r>
            </a:p>
          </p:txBody>
        </p:sp>
        <p:pic>
          <p:nvPicPr>
            <p:cNvPr id="76" name="Рисунок 75">
              <a:extLst>
                <a:ext uri="{FF2B5EF4-FFF2-40B4-BE49-F238E27FC236}">
                  <a16:creationId xmlns:a16="http://schemas.microsoft.com/office/drawing/2014/main" xmlns="" id="{F38E09F3-1EAB-B685-6C65-223834D2D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866" y="1106232"/>
              <a:ext cx="578315" cy="578315"/>
            </a:xfrm>
            <a:prstGeom prst="rect">
              <a:avLst/>
            </a:prstGeom>
          </p:spPr>
        </p:pic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xmlns="" id="{430E474E-E215-DBF1-2ABB-6CDA12E79E15}"/>
              </a:ext>
            </a:extLst>
          </p:cNvPr>
          <p:cNvGrpSpPr/>
          <p:nvPr/>
        </p:nvGrpSpPr>
        <p:grpSpPr>
          <a:xfrm>
            <a:off x="2870884" y="979481"/>
            <a:ext cx="2003867" cy="674031"/>
            <a:chOff x="2659515" y="1055681"/>
            <a:chExt cx="2003867" cy="674031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DA0D032F-F3DA-DCA4-D59C-6DCC8A493D9A}"/>
                </a:ext>
              </a:extLst>
            </p:cNvPr>
            <p:cNvSpPr txBox="1"/>
            <p:nvPr/>
          </p:nvSpPr>
          <p:spPr>
            <a:xfrm>
              <a:off x="3314589" y="1055681"/>
              <a:ext cx="1348793" cy="6740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400" dirty="0" smtClean="0">
                  <a:solidFill>
                    <a:srgbClr val="2C2A29"/>
                  </a:solidFill>
                  <a:latin typeface="PermianSansTypeface"/>
                </a:rPr>
                <a:t>Обеспечение </a:t>
              </a:r>
              <a:r>
                <a:rPr lang="ru-RU" sz="1400" dirty="0">
                  <a:solidFill>
                    <a:srgbClr val="2C2A29"/>
                  </a:solidFill>
                  <a:latin typeface="PermianSansTypeface"/>
                </a:rPr>
                <a:t>исполнения контракта</a:t>
              </a:r>
            </a:p>
          </p:txBody>
        </p:sp>
        <p:pic>
          <p:nvPicPr>
            <p:cNvPr id="79" name="Рисунок 78">
              <a:extLst>
                <a:ext uri="{FF2B5EF4-FFF2-40B4-BE49-F238E27FC236}">
                  <a16:creationId xmlns:a16="http://schemas.microsoft.com/office/drawing/2014/main" xmlns="" id="{C0C1240F-9654-A914-DF46-7C9209260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9515" y="1103539"/>
              <a:ext cx="578315" cy="578315"/>
            </a:xfrm>
            <a:prstGeom prst="rect">
              <a:avLst/>
            </a:prstGeom>
          </p:spPr>
        </p:pic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xmlns="" id="{56E262F4-0F4D-07D6-9431-8A6FC83C2379}"/>
              </a:ext>
            </a:extLst>
          </p:cNvPr>
          <p:cNvGrpSpPr/>
          <p:nvPr/>
        </p:nvGrpSpPr>
        <p:grpSpPr>
          <a:xfrm>
            <a:off x="5385886" y="979481"/>
            <a:ext cx="2087954" cy="674031"/>
            <a:chOff x="4805580" y="1055681"/>
            <a:chExt cx="2087954" cy="674031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BDCBB032-0E36-4E9E-EF5B-2B960D9019F4}"/>
                </a:ext>
              </a:extLst>
            </p:cNvPr>
            <p:cNvSpPr txBox="1"/>
            <p:nvPr/>
          </p:nvSpPr>
          <p:spPr>
            <a:xfrm>
              <a:off x="5449260" y="1055681"/>
              <a:ext cx="1444274" cy="6740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400" dirty="0" smtClean="0">
                  <a:solidFill>
                    <a:srgbClr val="2C2A29"/>
                  </a:solidFill>
                  <a:latin typeface="PermianSansTypeface"/>
                </a:rPr>
                <a:t>Обеспечение </a:t>
              </a:r>
              <a:r>
                <a:rPr lang="ru-RU" sz="1400" dirty="0">
                  <a:solidFill>
                    <a:srgbClr val="2C2A29"/>
                  </a:solidFill>
                  <a:latin typeface="PermianSansTypeface"/>
                </a:rPr>
                <a:t/>
              </a:r>
              <a:br>
                <a:rPr lang="ru-RU" sz="1400" dirty="0">
                  <a:solidFill>
                    <a:srgbClr val="2C2A29"/>
                  </a:solidFill>
                  <a:latin typeface="PermianSansTypeface"/>
                </a:rPr>
              </a:br>
              <a:r>
                <a:rPr lang="ru-RU" sz="1400" dirty="0">
                  <a:solidFill>
                    <a:srgbClr val="2C2A29"/>
                  </a:solidFill>
                  <a:latin typeface="PermianSansTypeface"/>
                </a:rPr>
                <a:t>гарантийных обязательств</a:t>
              </a:r>
            </a:p>
          </p:txBody>
        </p:sp>
        <p:pic>
          <p:nvPicPr>
            <p:cNvPr id="82" name="Рисунок 81">
              <a:extLst>
                <a:ext uri="{FF2B5EF4-FFF2-40B4-BE49-F238E27FC236}">
                  <a16:creationId xmlns:a16="http://schemas.microsoft.com/office/drawing/2014/main" xmlns="" id="{F76DC825-5623-C6E6-1779-3AAC48CED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5580" y="1103539"/>
              <a:ext cx="578315" cy="578315"/>
            </a:xfrm>
            <a:prstGeom prst="rect">
              <a:avLst/>
            </a:prstGeom>
          </p:spPr>
        </p:pic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xmlns="" id="{2516A3AE-85DD-45A7-B5E5-59CCCD387470}"/>
              </a:ext>
            </a:extLst>
          </p:cNvPr>
          <p:cNvGrpSpPr/>
          <p:nvPr/>
        </p:nvGrpSpPr>
        <p:grpSpPr>
          <a:xfrm>
            <a:off x="248866" y="2035248"/>
            <a:ext cx="6945296" cy="909393"/>
            <a:chOff x="200622" y="2174875"/>
            <a:chExt cx="7115790" cy="909393"/>
          </a:xfrm>
        </p:grpSpPr>
        <p:grpSp>
          <p:nvGrpSpPr>
            <p:cNvPr id="84" name="Группа 83">
              <a:extLst>
                <a:ext uri="{FF2B5EF4-FFF2-40B4-BE49-F238E27FC236}">
                  <a16:creationId xmlns:a16="http://schemas.microsoft.com/office/drawing/2014/main" xmlns="" id="{E4B3CFC3-8A75-9146-AF9B-A61484B6F23E}"/>
                </a:ext>
              </a:extLst>
            </p:cNvPr>
            <p:cNvGrpSpPr/>
            <p:nvPr/>
          </p:nvGrpSpPr>
          <p:grpSpPr>
            <a:xfrm>
              <a:off x="200622" y="2174875"/>
              <a:ext cx="2273429" cy="880269"/>
              <a:chOff x="200622" y="2041525"/>
              <a:chExt cx="2273429" cy="880269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xmlns="" id="{02419945-2AF3-498C-1A81-7797C8700D23}"/>
                  </a:ext>
                </a:extLst>
              </p:cNvPr>
              <p:cNvSpPr txBox="1"/>
              <p:nvPr/>
            </p:nvSpPr>
            <p:spPr bwMode="auto">
              <a:xfrm>
                <a:off x="200622" y="2607862"/>
                <a:ext cx="1133553" cy="3139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dirty="0">
                    <a:solidFill>
                      <a:srgbClr val="2C2A29"/>
                    </a:solidFill>
                    <a:latin typeface="PermianSansTypeface"/>
                  </a:rPr>
                  <a:t>Комиссия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xmlns="" id="{0B80809E-5FB4-5C58-DFE1-92B8A47A3E39}"/>
                  </a:ext>
                </a:extLst>
              </p:cNvPr>
              <p:cNvSpPr txBox="1"/>
              <p:nvPr/>
            </p:nvSpPr>
            <p:spPr bwMode="auto">
              <a:xfrm>
                <a:off x="203005" y="2041525"/>
                <a:ext cx="2271046" cy="4247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400" dirty="0">
                    <a:solidFill>
                      <a:srgbClr val="282828"/>
                    </a:solidFill>
                    <a:latin typeface="PermianSansTypeface"/>
                  </a:rPr>
                  <a:t>1.5 % годовых</a:t>
                </a:r>
              </a:p>
            </p:txBody>
          </p:sp>
        </p:grpSp>
        <p:grpSp>
          <p:nvGrpSpPr>
            <p:cNvPr id="85" name="Группа 84">
              <a:extLst>
                <a:ext uri="{FF2B5EF4-FFF2-40B4-BE49-F238E27FC236}">
                  <a16:creationId xmlns:a16="http://schemas.microsoft.com/office/drawing/2014/main" xmlns="" id="{9966C023-DF14-5A43-41B3-31085D8F749D}"/>
                </a:ext>
              </a:extLst>
            </p:cNvPr>
            <p:cNvGrpSpPr/>
            <p:nvPr/>
          </p:nvGrpSpPr>
          <p:grpSpPr>
            <a:xfrm>
              <a:off x="3054256" y="2174875"/>
              <a:ext cx="1369429" cy="880269"/>
              <a:chOff x="3552885" y="2041525"/>
              <a:chExt cx="1369429" cy="880269"/>
            </a:xfrm>
          </p:grpSpPr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xmlns="" id="{29927314-9A8B-A60D-4DE7-BE9976CA2A13}"/>
                  </a:ext>
                </a:extLst>
              </p:cNvPr>
              <p:cNvSpPr txBox="1"/>
              <p:nvPr/>
            </p:nvSpPr>
            <p:spPr bwMode="auto">
              <a:xfrm>
                <a:off x="3557648" y="2607862"/>
                <a:ext cx="1364666" cy="3139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dirty="0">
                    <a:solidFill>
                      <a:srgbClr val="2C2A29"/>
                    </a:solidFill>
                    <a:latin typeface="PermianSansTypeface"/>
                  </a:rPr>
                  <a:t>отсутствуют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xmlns="" id="{CE5C346D-8031-0369-3765-9B5A260E7863}"/>
                  </a:ext>
                </a:extLst>
              </p:cNvPr>
              <p:cNvSpPr txBox="1"/>
              <p:nvPr/>
            </p:nvSpPr>
            <p:spPr bwMode="auto">
              <a:xfrm>
                <a:off x="3552885" y="2041525"/>
                <a:ext cx="1176254" cy="4247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400" dirty="0">
                    <a:solidFill>
                      <a:srgbClr val="282828"/>
                    </a:solidFill>
                    <a:latin typeface="PermianSansTypeface"/>
                  </a:rPr>
                  <a:t>Сборы</a:t>
                </a:r>
              </a:p>
            </p:txBody>
          </p:sp>
        </p:grpSp>
        <p:grpSp>
          <p:nvGrpSpPr>
            <p:cNvPr id="86" name="Группа 85">
              <a:extLst>
                <a:ext uri="{FF2B5EF4-FFF2-40B4-BE49-F238E27FC236}">
                  <a16:creationId xmlns:a16="http://schemas.microsoft.com/office/drawing/2014/main" xmlns="" id="{5458C05F-C756-FCEB-8B5C-EF5B1B3FD642}"/>
                </a:ext>
              </a:extLst>
            </p:cNvPr>
            <p:cNvGrpSpPr/>
            <p:nvPr/>
          </p:nvGrpSpPr>
          <p:grpSpPr>
            <a:xfrm>
              <a:off x="4948468" y="2174875"/>
              <a:ext cx="2367944" cy="909393"/>
              <a:chOff x="207763" y="3398409"/>
              <a:chExt cx="2367944" cy="909393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xmlns="" id="{0FBDA7CB-D09C-38BA-EFD5-30EE167A3114}"/>
                  </a:ext>
                </a:extLst>
              </p:cNvPr>
              <p:cNvSpPr txBox="1"/>
              <p:nvPr/>
            </p:nvSpPr>
            <p:spPr bwMode="auto">
              <a:xfrm>
                <a:off x="207763" y="3993870"/>
                <a:ext cx="2230447" cy="3139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600" dirty="0">
                    <a:solidFill>
                      <a:srgbClr val="2C2A29"/>
                    </a:solidFill>
                    <a:latin typeface="PermianSansTypeface"/>
                  </a:rPr>
                  <a:t>Максимальный срок 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xmlns="" id="{343C28A3-5610-F0BE-DF19-138CEDF5A6C2}"/>
                  </a:ext>
                </a:extLst>
              </p:cNvPr>
              <p:cNvSpPr txBox="1"/>
              <p:nvPr/>
            </p:nvSpPr>
            <p:spPr bwMode="auto">
              <a:xfrm>
                <a:off x="226813" y="3398409"/>
                <a:ext cx="2348894" cy="4247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400" dirty="0">
                    <a:solidFill>
                      <a:srgbClr val="282828"/>
                    </a:solidFill>
                    <a:latin typeface="PermianSansTypeface"/>
                  </a:rPr>
                  <a:t>До 62 месяцев</a:t>
                </a:r>
              </a:p>
            </p:txBody>
          </p:sp>
        </p:grpSp>
      </p:grpSp>
      <p:grpSp>
        <p:nvGrpSpPr>
          <p:cNvPr id="93" name="Группа 92">
            <a:extLst>
              <a:ext uri="{FF2B5EF4-FFF2-40B4-BE49-F238E27FC236}">
                <a16:creationId xmlns:a16="http://schemas.microsoft.com/office/drawing/2014/main" xmlns="" id="{04267300-C1FB-243B-A492-B7F43B581D51}"/>
              </a:ext>
            </a:extLst>
          </p:cNvPr>
          <p:cNvGrpSpPr/>
          <p:nvPr/>
        </p:nvGrpSpPr>
        <p:grpSpPr>
          <a:xfrm>
            <a:off x="203153" y="3170336"/>
            <a:ext cx="7938524" cy="753569"/>
            <a:chOff x="203005" y="3411579"/>
            <a:chExt cx="7477538" cy="753569"/>
          </a:xfrm>
        </p:grpSpPr>
        <p:grpSp>
          <p:nvGrpSpPr>
            <p:cNvPr id="94" name="Группа 93">
              <a:extLst>
                <a:ext uri="{FF2B5EF4-FFF2-40B4-BE49-F238E27FC236}">
                  <a16:creationId xmlns:a16="http://schemas.microsoft.com/office/drawing/2014/main" xmlns="" id="{65119CAD-C70D-4BD7-6BC2-A0184302937F}"/>
                </a:ext>
              </a:extLst>
            </p:cNvPr>
            <p:cNvGrpSpPr/>
            <p:nvPr/>
          </p:nvGrpSpPr>
          <p:grpSpPr>
            <a:xfrm>
              <a:off x="203005" y="3411579"/>
              <a:ext cx="2824210" cy="736779"/>
              <a:chOff x="203005" y="3224578"/>
              <a:chExt cx="2824210" cy="736779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xmlns="" id="{320A2F5E-10D3-B60A-7A0E-02DB33D0C494}"/>
                  </a:ext>
                </a:extLst>
              </p:cNvPr>
              <p:cNvSpPr txBox="1"/>
              <p:nvPr/>
            </p:nvSpPr>
            <p:spPr bwMode="auto">
              <a:xfrm>
                <a:off x="203005" y="3675125"/>
                <a:ext cx="2824210" cy="2862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400" dirty="0">
                    <a:solidFill>
                      <a:srgbClr val="2C2A29"/>
                    </a:solidFill>
                    <a:latin typeface="PermianSansTypeface"/>
                  </a:rPr>
                  <a:t>максимальный размер контракта 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xmlns="" id="{61CC36CD-7583-A85F-4216-206E11050ABF}"/>
                  </a:ext>
                </a:extLst>
              </p:cNvPr>
              <p:cNvSpPr txBox="1"/>
              <p:nvPr/>
            </p:nvSpPr>
            <p:spPr bwMode="auto">
              <a:xfrm>
                <a:off x="203005" y="3224578"/>
                <a:ext cx="2553573" cy="3693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ru-RU" sz="2000" dirty="0">
                    <a:solidFill>
                      <a:srgbClr val="282828"/>
                    </a:solidFill>
                    <a:latin typeface="PermianSansTypeface"/>
                  </a:rPr>
                  <a:t>20 млн руб. </a:t>
                </a:r>
                <a:r>
                  <a:rPr lang="ru-RU" sz="2000" dirty="0" smtClean="0">
                    <a:solidFill>
                      <a:srgbClr val="282828"/>
                    </a:solidFill>
                    <a:latin typeface="PermianSansTypeface"/>
                  </a:rPr>
                  <a:t>по 44-ФЗ</a:t>
                </a:r>
                <a:endParaRPr lang="ru-RU" sz="2000" dirty="0">
                  <a:solidFill>
                    <a:srgbClr val="282828"/>
                  </a:solidFill>
                  <a:latin typeface="PermianSansTypeface"/>
                </a:endParaRPr>
              </a:p>
            </p:txBody>
          </p:sp>
        </p:grpSp>
        <p:grpSp>
          <p:nvGrpSpPr>
            <p:cNvPr id="95" name="Группа 94">
              <a:extLst>
                <a:ext uri="{FF2B5EF4-FFF2-40B4-BE49-F238E27FC236}">
                  <a16:creationId xmlns:a16="http://schemas.microsoft.com/office/drawing/2014/main" xmlns="" id="{4BA47D6B-A56D-15DA-1405-C0E13C2C7A69}"/>
                </a:ext>
              </a:extLst>
            </p:cNvPr>
            <p:cNvGrpSpPr/>
            <p:nvPr/>
          </p:nvGrpSpPr>
          <p:grpSpPr>
            <a:xfrm>
              <a:off x="3577050" y="3411579"/>
              <a:ext cx="4103493" cy="753569"/>
              <a:chOff x="3577050" y="3224578"/>
              <a:chExt cx="4103493" cy="753569"/>
            </a:xfrm>
          </p:grpSpPr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xmlns="" id="{9B21B581-0849-6B3E-E856-A7D2AC2A88E5}"/>
                  </a:ext>
                </a:extLst>
              </p:cNvPr>
              <p:cNvSpPr txBox="1"/>
              <p:nvPr/>
            </p:nvSpPr>
            <p:spPr bwMode="auto">
              <a:xfrm>
                <a:off x="3581295" y="3691915"/>
                <a:ext cx="2824210" cy="2862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400" dirty="0">
                    <a:solidFill>
                      <a:srgbClr val="2C2A29"/>
                    </a:solidFill>
                    <a:latin typeface="PermianSansTypeface"/>
                  </a:rPr>
                  <a:t>максимальный размер контракта 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xmlns="" id="{44CE28E0-7C08-A790-110A-DAFE0078B39A}"/>
                  </a:ext>
                </a:extLst>
              </p:cNvPr>
              <p:cNvSpPr txBox="1"/>
              <p:nvPr/>
            </p:nvSpPr>
            <p:spPr bwMode="auto">
              <a:xfrm>
                <a:off x="3577050" y="3224578"/>
                <a:ext cx="410349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000" dirty="0">
                    <a:solidFill>
                      <a:srgbClr val="282828"/>
                    </a:solidFill>
                    <a:latin typeface="PermianSansTypeface"/>
                  </a:rPr>
                  <a:t>Без ограничений </a:t>
                </a:r>
                <a:r>
                  <a:rPr lang="ru-RU" sz="2000" dirty="0" smtClean="0">
                    <a:solidFill>
                      <a:srgbClr val="282828"/>
                    </a:solidFill>
                    <a:latin typeface="PermianSansTypeface"/>
                  </a:rPr>
                  <a:t>по 223-ФЗ</a:t>
                </a:r>
                <a:endParaRPr lang="ru-RU" sz="2000" dirty="0">
                  <a:solidFill>
                    <a:srgbClr val="282828"/>
                  </a:solidFill>
                  <a:latin typeface="PermianSansTypeface"/>
                </a:endParaRPr>
              </a:p>
            </p:txBody>
          </p:sp>
        </p:grp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3359D6BF-CA87-3A06-1285-595E2FB8A02F}"/>
              </a:ext>
            </a:extLst>
          </p:cNvPr>
          <p:cNvSpPr txBox="1"/>
          <p:nvPr/>
        </p:nvSpPr>
        <p:spPr>
          <a:xfrm>
            <a:off x="7937212" y="2725284"/>
            <a:ext cx="4218453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sz="1600" dirty="0">
                <a:solidFill>
                  <a:srgbClr val="2C2A29"/>
                </a:solidFill>
                <a:latin typeface="PermianSansTypeface"/>
              </a:rPr>
              <a:t>ФЗ </a:t>
            </a:r>
            <a:r>
              <a:rPr lang="ru-RU" altLang="ru-RU" sz="1600" dirty="0" smtClean="0">
                <a:solidFill>
                  <a:srgbClr val="2C2A29"/>
                </a:solidFill>
                <a:latin typeface="PermianSansTypeface"/>
              </a:rPr>
              <a:t>№ 44-ФЗ </a:t>
            </a:r>
            <a:r>
              <a:rPr lang="ru-RU" altLang="ru-RU" sz="1600" dirty="0">
                <a:solidFill>
                  <a:srgbClr val="2C2A29"/>
                </a:solidFill>
                <a:latin typeface="PermianSansTypeface"/>
              </a:rPr>
              <a:t>от 5 апреля </a:t>
            </a:r>
            <a:r>
              <a:rPr lang="ru-RU" altLang="ru-RU" sz="1600" dirty="0" smtClean="0">
                <a:solidFill>
                  <a:srgbClr val="2C2A29"/>
                </a:solidFill>
                <a:latin typeface="PermianSansTypeface"/>
              </a:rPr>
              <a:t>2013 г</a:t>
            </a:r>
            <a:r>
              <a:rPr lang="ru-RU" altLang="ru-RU" sz="1600" dirty="0">
                <a:solidFill>
                  <a:srgbClr val="2C2A29"/>
                </a:solidFill>
                <a:latin typeface="PermianSansTypeface"/>
              </a:rPr>
              <a:t>. </a:t>
            </a:r>
          </a:p>
        </p:txBody>
      </p:sp>
      <p:cxnSp>
        <p:nvCxnSpPr>
          <p:cNvPr id="101" name="Прямая соединительная линия 100">
            <a:extLst>
              <a:ext uri="{FF2B5EF4-FFF2-40B4-BE49-F238E27FC236}">
                <a16:creationId xmlns="" xmlns:a16="http://schemas.microsoft.com/office/drawing/2014/main" id="{0D3AC852-64EB-9459-1AD1-D0B63F61D2E2}"/>
              </a:ext>
            </a:extLst>
          </p:cNvPr>
          <p:cNvCxnSpPr>
            <a:cxnSpLocks/>
          </p:cNvCxnSpPr>
          <p:nvPr/>
        </p:nvCxnSpPr>
        <p:spPr>
          <a:xfrm flipV="1">
            <a:off x="7922231" y="2283786"/>
            <a:ext cx="0" cy="878415"/>
          </a:xfrm>
          <a:prstGeom prst="line">
            <a:avLst/>
          </a:prstGeom>
          <a:ln cap="rnd">
            <a:solidFill>
              <a:srgbClr val="26479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>
            <a:extLst>
              <a:ext uri="{FF2B5EF4-FFF2-40B4-BE49-F238E27FC236}">
                <a16:creationId xmlns="" xmlns:a16="http://schemas.microsoft.com/office/drawing/2014/main" id="{0D3AC852-64EB-9459-1AD1-D0B63F61D2E2}"/>
              </a:ext>
            </a:extLst>
          </p:cNvPr>
          <p:cNvCxnSpPr>
            <a:cxnSpLocks/>
          </p:cNvCxnSpPr>
          <p:nvPr/>
        </p:nvCxnSpPr>
        <p:spPr>
          <a:xfrm flipH="1" flipV="1">
            <a:off x="364473" y="2513387"/>
            <a:ext cx="1230218" cy="12031"/>
          </a:xfrm>
          <a:prstGeom prst="line">
            <a:avLst/>
          </a:prstGeom>
          <a:ln cap="rnd">
            <a:solidFill>
              <a:srgbClr val="26479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>
            <a:extLst>
              <a:ext uri="{FF2B5EF4-FFF2-40B4-BE49-F238E27FC236}">
                <a16:creationId xmlns="" xmlns:a16="http://schemas.microsoft.com/office/drawing/2014/main" id="{0D3AC852-64EB-9459-1AD1-D0B63F61D2E2}"/>
              </a:ext>
            </a:extLst>
          </p:cNvPr>
          <p:cNvCxnSpPr>
            <a:cxnSpLocks/>
          </p:cNvCxnSpPr>
          <p:nvPr/>
        </p:nvCxnSpPr>
        <p:spPr>
          <a:xfrm flipH="1" flipV="1">
            <a:off x="3170097" y="2507371"/>
            <a:ext cx="1230218" cy="12031"/>
          </a:xfrm>
          <a:prstGeom prst="line">
            <a:avLst/>
          </a:prstGeom>
          <a:ln cap="rnd">
            <a:solidFill>
              <a:srgbClr val="26479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>
            <a:extLst>
              <a:ext uri="{FF2B5EF4-FFF2-40B4-BE49-F238E27FC236}">
                <a16:creationId xmlns="" xmlns:a16="http://schemas.microsoft.com/office/drawing/2014/main" id="{0D3AC852-64EB-9459-1AD1-D0B63F61D2E2}"/>
              </a:ext>
            </a:extLst>
          </p:cNvPr>
          <p:cNvCxnSpPr>
            <a:cxnSpLocks/>
          </p:cNvCxnSpPr>
          <p:nvPr/>
        </p:nvCxnSpPr>
        <p:spPr>
          <a:xfrm flipH="1" flipV="1">
            <a:off x="4989320" y="2525418"/>
            <a:ext cx="1230218" cy="12031"/>
          </a:xfrm>
          <a:prstGeom prst="line">
            <a:avLst/>
          </a:prstGeom>
          <a:ln cap="rnd">
            <a:solidFill>
              <a:srgbClr val="26479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>
            <a:extLst>
              <a:ext uri="{FF2B5EF4-FFF2-40B4-BE49-F238E27FC236}">
                <a16:creationId xmlns="" xmlns:a16="http://schemas.microsoft.com/office/drawing/2014/main" id="{0D3AC852-64EB-9459-1AD1-D0B63F61D2E2}"/>
              </a:ext>
            </a:extLst>
          </p:cNvPr>
          <p:cNvCxnSpPr>
            <a:cxnSpLocks/>
          </p:cNvCxnSpPr>
          <p:nvPr/>
        </p:nvCxnSpPr>
        <p:spPr>
          <a:xfrm flipH="1" flipV="1">
            <a:off x="248866" y="3533653"/>
            <a:ext cx="2785261" cy="6015"/>
          </a:xfrm>
          <a:prstGeom prst="line">
            <a:avLst/>
          </a:prstGeom>
          <a:ln cap="rnd">
            <a:solidFill>
              <a:srgbClr val="26479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>
            <a:extLst>
              <a:ext uri="{FF2B5EF4-FFF2-40B4-BE49-F238E27FC236}">
                <a16:creationId xmlns="" xmlns:a16="http://schemas.microsoft.com/office/drawing/2014/main" id="{0D3AC852-64EB-9459-1AD1-D0B63F61D2E2}"/>
              </a:ext>
            </a:extLst>
          </p:cNvPr>
          <p:cNvCxnSpPr>
            <a:cxnSpLocks/>
          </p:cNvCxnSpPr>
          <p:nvPr/>
        </p:nvCxnSpPr>
        <p:spPr>
          <a:xfrm flipH="1" flipV="1">
            <a:off x="3896244" y="3516038"/>
            <a:ext cx="2785261" cy="6015"/>
          </a:xfrm>
          <a:prstGeom prst="line">
            <a:avLst/>
          </a:prstGeom>
          <a:ln cap="rnd">
            <a:solidFill>
              <a:srgbClr val="26479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>
            <a:extLst>
              <a:ext uri="{FF2B5EF4-FFF2-40B4-BE49-F238E27FC236}">
                <a16:creationId xmlns="" xmlns:a16="http://schemas.microsoft.com/office/drawing/2014/main" id="{0D3AC852-64EB-9459-1AD1-D0B63F61D2E2}"/>
              </a:ext>
            </a:extLst>
          </p:cNvPr>
          <p:cNvCxnSpPr>
            <a:cxnSpLocks/>
          </p:cNvCxnSpPr>
          <p:nvPr/>
        </p:nvCxnSpPr>
        <p:spPr>
          <a:xfrm flipH="1" flipV="1">
            <a:off x="248866" y="4704247"/>
            <a:ext cx="2785261" cy="6015"/>
          </a:xfrm>
          <a:prstGeom prst="line">
            <a:avLst/>
          </a:prstGeom>
          <a:ln cap="rnd">
            <a:solidFill>
              <a:srgbClr val="26479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>
            <a:extLst>
              <a:ext uri="{FF2B5EF4-FFF2-40B4-BE49-F238E27FC236}">
                <a16:creationId xmlns="" xmlns:a16="http://schemas.microsoft.com/office/drawing/2014/main" id="{0D3AC852-64EB-9459-1AD1-D0B63F61D2E2}"/>
              </a:ext>
            </a:extLst>
          </p:cNvPr>
          <p:cNvCxnSpPr>
            <a:cxnSpLocks/>
          </p:cNvCxnSpPr>
          <p:nvPr/>
        </p:nvCxnSpPr>
        <p:spPr>
          <a:xfrm flipH="1" flipV="1">
            <a:off x="3864133" y="4717361"/>
            <a:ext cx="2785261" cy="6015"/>
          </a:xfrm>
          <a:prstGeom prst="line">
            <a:avLst/>
          </a:prstGeom>
          <a:ln cap="rnd">
            <a:solidFill>
              <a:srgbClr val="26479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9" name="Рисунок 108">
            <a:extLst>
              <a:ext uri="{FF2B5EF4-FFF2-40B4-BE49-F238E27FC236}">
                <a16:creationId xmlns:a16="http://schemas.microsoft.com/office/drawing/2014/main" xmlns="" id="{35EC1CB4-8ADD-67EC-A7D1-9E4E03C18B7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78" b="26152"/>
          <a:stretch/>
        </p:blipFill>
        <p:spPr>
          <a:xfrm>
            <a:off x="8338857" y="4338788"/>
            <a:ext cx="1999105" cy="2003198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04100EDC-38D3-0AF0-F449-A1E5A3153771}"/>
              </a:ext>
            </a:extLst>
          </p:cNvPr>
          <p:cNvSpPr txBox="1"/>
          <p:nvPr/>
        </p:nvSpPr>
        <p:spPr>
          <a:xfrm>
            <a:off x="7937212" y="3773426"/>
            <a:ext cx="380968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rgbClr val="2C2A29"/>
                </a:solidFill>
                <a:latin typeface="PermianSansTypeface"/>
                <a:cs typeface="Times New Roman" panose="02020603050405020304" pitchFamily="18" charset="0"/>
              </a:rPr>
              <a:t>Подробнее о гарантиях и поручительствах</a:t>
            </a:r>
            <a:endParaRPr lang="ru-RU" sz="1500" dirty="0">
              <a:solidFill>
                <a:srgbClr val="2C2A29"/>
              </a:solidFill>
              <a:latin typeface="PermianSansTypeface"/>
              <a:cs typeface="Times New Roman" panose="02020603050405020304" pitchFamily="18" charset="0"/>
            </a:endParaRPr>
          </a:p>
        </p:txBody>
      </p:sp>
      <p:pic>
        <p:nvPicPr>
          <p:cNvPr id="111" name="Picture 3" descr="C:\Users\rulap\Desktop\преза для АА\hand_1155484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06973">
            <a:off x="10410032" y="3876575"/>
            <a:ext cx="373836" cy="37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Группа 57"/>
          <p:cNvGrpSpPr/>
          <p:nvPr/>
        </p:nvGrpSpPr>
        <p:grpSpPr>
          <a:xfrm>
            <a:off x="7785485" y="219871"/>
            <a:ext cx="3105848" cy="428158"/>
            <a:chOff x="7713929" y="242948"/>
            <a:chExt cx="2723672" cy="346830"/>
          </a:xfrm>
        </p:grpSpPr>
        <p:pic>
          <p:nvPicPr>
            <p:cNvPr id="112" name="Рисунок 111">
              <a:extLst>
                <a:ext uri="{FF2B5EF4-FFF2-40B4-BE49-F238E27FC236}">
                  <a16:creationId xmlns:a16="http://schemas.microsoft.com/office/drawing/2014/main" xmlns="" id="{EA73F602-711A-8A65-2A29-A359EFD0D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781320" y="253411"/>
              <a:ext cx="1656281" cy="314831"/>
            </a:xfrm>
            <a:prstGeom prst="rect">
              <a:avLst/>
            </a:prstGeom>
          </p:spPr>
        </p:pic>
        <p:pic>
          <p:nvPicPr>
            <p:cNvPr id="114" name="Picture 3" descr="C:\Users\rulap\Desktop\logo Агентство МСП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3929" y="242948"/>
              <a:ext cx="986987" cy="346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1" name="Рисунок 1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502" y="-164780"/>
            <a:ext cx="1462498" cy="1197460"/>
          </a:xfrm>
          <a:prstGeom prst="rect">
            <a:avLst/>
          </a:prstGeom>
        </p:spPr>
      </p:pic>
      <p:sp>
        <p:nvSpPr>
          <p:cNvPr id="59" name="Текст 4"/>
          <p:cNvSpPr>
            <a:spLocks noGrp="1"/>
          </p:cNvSpPr>
          <p:nvPr>
            <p:ph type="body" sz="quarter" idx="14"/>
          </p:nvPr>
        </p:nvSpPr>
        <p:spPr>
          <a:xfrm>
            <a:off x="3258350" y="6453212"/>
            <a:ext cx="5675300" cy="404788"/>
          </a:xfrm>
        </p:spPr>
        <p:txBody>
          <a:bodyPr/>
          <a:lstStyle/>
          <a:p>
            <a:pPr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pc="-1" dirty="0">
                <a:latin typeface="PermianSerifTypeface"/>
              </a:rPr>
              <a:t>Меры поддержки </a:t>
            </a:r>
            <a:r>
              <a:rPr lang="ru-RU" spc="-1" dirty="0" smtClean="0">
                <a:latin typeface="PermianSerifTypeface"/>
              </a:rPr>
              <a:t>субъектов МСП в </a:t>
            </a:r>
            <a:r>
              <a:rPr lang="ru-RU" spc="-1" dirty="0">
                <a:latin typeface="PermianSerifTypeface"/>
              </a:rPr>
              <a:t>Пермском крае</a:t>
            </a:r>
            <a:endParaRPr lang="ru-RU" spc="-1" dirty="0">
              <a:latin typeface="XO Oriel"/>
            </a:endParaRPr>
          </a:p>
        </p:txBody>
      </p:sp>
      <p:sp>
        <p:nvSpPr>
          <p:cNvPr id="60" name="Текст 1">
            <a:extLst>
              <a:ext uri="{FF2B5EF4-FFF2-40B4-BE49-F238E27FC236}">
                <a16:creationId xmlns=""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4558" y="6494443"/>
            <a:ext cx="2520950" cy="338137"/>
          </a:xfrm>
        </p:spPr>
        <p:txBody>
          <a:bodyPr/>
          <a:lstStyle/>
          <a:p>
            <a:pPr marL="0" indent="0" algn="ctr">
              <a:buNone/>
            </a:pPr>
            <a:r>
              <a:rPr lang="ru-RU" sz="1000" dirty="0" smtClean="0"/>
              <a:t>Агентство по развитию малого и среднего предпринимательства Пермского края</a:t>
            </a:r>
            <a:endParaRPr lang="ru-RU" sz="1000" dirty="0"/>
          </a:p>
        </p:txBody>
      </p:sp>
      <p:pic>
        <p:nvPicPr>
          <p:cNvPr id="61" name="Picture 2" descr="X:\СЛУЖБА ПРОДВИЖЕНИЯ\Рукавицына Л.П\логотипы\Пермский край от цур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470" y="63950"/>
            <a:ext cx="391041" cy="62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61CC36CD-7583-A85F-4216-206E11050ABF}"/>
              </a:ext>
            </a:extLst>
          </p:cNvPr>
          <p:cNvSpPr txBox="1"/>
          <p:nvPr/>
        </p:nvSpPr>
        <p:spPr bwMode="auto">
          <a:xfrm>
            <a:off x="279124" y="5997428"/>
            <a:ext cx="6175997" cy="237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050" dirty="0" smtClean="0">
                <a:solidFill>
                  <a:srgbClr val="282828"/>
                </a:solidFill>
                <a:latin typeface="PermianSansTypeface"/>
              </a:rPr>
              <a:t>*Но </a:t>
            </a:r>
            <a:r>
              <a:rPr lang="ru-RU" sz="1050" dirty="0">
                <a:solidFill>
                  <a:srgbClr val="282828"/>
                </a:solidFill>
                <a:latin typeface="PermianSansTypeface"/>
              </a:rPr>
              <a:t>не более 70% от размера контракта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A416610E-2218-6DDE-8356-26861E8E360B}"/>
              </a:ext>
            </a:extLst>
          </p:cNvPr>
          <p:cNvSpPr txBox="1"/>
          <p:nvPr/>
        </p:nvSpPr>
        <p:spPr bwMode="auto">
          <a:xfrm>
            <a:off x="177686" y="4380762"/>
            <a:ext cx="316464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282828"/>
                </a:solidFill>
                <a:latin typeface="PermianSansTypeface"/>
              </a:rPr>
              <a:t>30 </a:t>
            </a:r>
            <a:r>
              <a:rPr lang="ru-RU" sz="2000" dirty="0">
                <a:solidFill>
                  <a:srgbClr val="282828"/>
                </a:solidFill>
                <a:latin typeface="PermianSansTypeface"/>
              </a:rPr>
              <a:t>млн руб</a:t>
            </a:r>
            <a:r>
              <a:rPr lang="ru-RU" sz="2000" dirty="0" smtClean="0">
                <a:solidFill>
                  <a:srgbClr val="282828"/>
                </a:solidFill>
                <a:latin typeface="PermianSansTypeface"/>
              </a:rPr>
              <a:t>. по 223 </a:t>
            </a:r>
            <a:r>
              <a:rPr lang="ru-RU" sz="2000" dirty="0">
                <a:solidFill>
                  <a:srgbClr val="282828"/>
                </a:solidFill>
                <a:latin typeface="PermianSansTypeface"/>
              </a:rPr>
              <a:t>- ФЗ *</a:t>
            </a:r>
          </a:p>
        </p:txBody>
      </p:sp>
    </p:spTree>
    <p:extLst>
      <p:ext uri="{BB962C8B-B14F-4D97-AF65-F5344CB8AC3E}">
        <p14:creationId xmlns:p14="http://schemas.microsoft.com/office/powerpoint/2010/main" val="4258101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Текст 2"/>
          <p:cNvSpPr txBox="1">
            <a:spLocks/>
          </p:cNvSpPr>
          <p:nvPr/>
        </p:nvSpPr>
        <p:spPr bwMode="auto">
          <a:xfrm>
            <a:off x="175491" y="0"/>
            <a:ext cx="9919853" cy="828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>
                <a:latin typeface="PermianSansTypeface (Основной текст)"/>
              </a:rPr>
              <a:t>М</a:t>
            </a:r>
            <a:r>
              <a:rPr lang="ru-RU" sz="2000" dirty="0" smtClean="0">
                <a:latin typeface="PermianSansTypeface (Основной текст)"/>
              </a:rPr>
              <a:t>еры поддержки Центра «Мой бизнес»</a:t>
            </a:r>
            <a:endParaRPr lang="ru-RU" sz="2000" dirty="0">
              <a:latin typeface="PermianSansTypeface (Основной текст)"/>
            </a:endParaRPr>
          </a:p>
        </p:txBody>
      </p:sp>
      <p:sp>
        <p:nvSpPr>
          <p:cNvPr id="38" name="object 5"/>
          <p:cNvSpPr txBox="1"/>
          <p:nvPr/>
        </p:nvSpPr>
        <p:spPr>
          <a:xfrm>
            <a:off x="7441363" y="4988074"/>
            <a:ext cx="2247072" cy="250790"/>
          </a:xfrm>
          <a:prstGeom prst="rect">
            <a:avLst/>
          </a:prstGeom>
        </p:spPr>
        <p:txBody>
          <a:bodyPr vert="horz" wrap="square" lIns="0" tIns="4525" rIns="0" bIns="0" rtlCol="0">
            <a:spAutoFit/>
          </a:bodyPr>
          <a:lstStyle/>
          <a:p>
            <a:pPr marL="0" marR="1905" lvl="2"/>
            <a:r>
              <a:rPr lang="en-US" sz="1600" spc="-2" dirty="0" smtClean="0">
                <a:latin typeface="PermianSansTypeface"/>
                <a:cs typeface="Franklin Gothic Book"/>
              </a:rPr>
              <a:t>https</a:t>
            </a:r>
            <a:r>
              <a:rPr lang="ru-RU" sz="1600" spc="-2" dirty="0">
                <a:latin typeface="PermianSansTypeface"/>
                <a:cs typeface="Franklin Gothic Book"/>
              </a:rPr>
              <a:t>:</a:t>
            </a:r>
            <a:r>
              <a:rPr lang="en-US" sz="1600" spc="-2" dirty="0">
                <a:latin typeface="PermianSansTypeface"/>
                <a:cs typeface="Franklin Gothic Book"/>
              </a:rPr>
              <a:t>//msppk.ru/</a:t>
            </a:r>
            <a:endParaRPr lang="ru-RU" sz="1600" spc="-2" dirty="0">
              <a:latin typeface="PermianSansTypeface"/>
              <a:cs typeface="Franklin Gothic Book"/>
            </a:endParaRPr>
          </a:p>
        </p:txBody>
      </p:sp>
      <p:sp>
        <p:nvSpPr>
          <p:cNvPr id="39" name="Google Shape;114;p3">
            <a:extLst>
              <a:ext uri="{FF2B5EF4-FFF2-40B4-BE49-F238E27FC236}">
                <a16:creationId xmlns:a16="http://schemas.microsoft.com/office/drawing/2014/main" xmlns="" id="{715B4115-B5CB-4197-9F97-482B3B6BC33E}"/>
              </a:ext>
            </a:extLst>
          </p:cNvPr>
          <p:cNvSpPr txBox="1">
            <a:spLocks/>
          </p:cNvSpPr>
          <p:nvPr/>
        </p:nvSpPr>
        <p:spPr>
          <a:xfrm>
            <a:off x="256952" y="828687"/>
            <a:ext cx="6002796" cy="323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13" rIns="0" bIns="0" anchor="t" anchorCtr="0">
            <a:spAutoFit/>
          </a:bodyPr>
          <a:lstStyle>
            <a:lvl1pPr>
              <a:defRPr sz="2850" b="0" i="0">
                <a:solidFill>
                  <a:srgbClr val="1E0E00"/>
                </a:solidFill>
                <a:latin typeface="Franklin Gothic Book"/>
                <a:ea typeface="+mj-ea"/>
                <a:cs typeface="Franklin Gothic Book"/>
              </a:defRPr>
            </a:lvl1pPr>
          </a:lstStyle>
          <a:p>
            <a:pPr marL="252000" indent="-252000">
              <a:spcBef>
                <a:spcPts val="800"/>
              </a:spcBef>
              <a:buFont typeface="Wingdings" panose="05000000000000000000" pitchFamily="2" charset="2"/>
              <a:buChar char="Ø"/>
              <a:defRPr/>
            </a:pPr>
            <a:r>
              <a:rPr lang="ru-RU" sz="1300" dirty="0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Информационно – консультационная поддержка (в </a:t>
            </a:r>
            <a:r>
              <a:rPr lang="ru-RU" sz="1300" dirty="0" err="1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т.ч</a:t>
            </a:r>
            <a:r>
              <a:rPr lang="ru-RU" sz="1300" dirty="0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. экспертная) </a:t>
            </a:r>
          </a:p>
          <a:p>
            <a:pPr marL="252000" indent="-252000">
              <a:spcBef>
                <a:spcPts val="800"/>
              </a:spcBef>
              <a:buFont typeface="Wingdings" panose="05000000000000000000" pitchFamily="2" charset="2"/>
              <a:buChar char="Ø"/>
              <a:defRPr/>
            </a:pPr>
            <a:r>
              <a:rPr lang="ru-RU" sz="1300" dirty="0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Содействие </a:t>
            </a:r>
            <a:r>
              <a:rPr lang="ru-RU" sz="1300" dirty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регистрации товарного </a:t>
            </a:r>
            <a:r>
              <a:rPr lang="ru-RU" sz="1300" dirty="0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знака</a:t>
            </a:r>
            <a:endParaRPr lang="ru-RU" sz="1300" dirty="0">
              <a:solidFill>
                <a:schemeClr val="tx1"/>
              </a:solidFill>
              <a:latin typeface="PermianSansTypeface"/>
              <a:ea typeface="+mn-ea"/>
              <a:cs typeface="+mn-cs"/>
            </a:endParaRPr>
          </a:p>
          <a:p>
            <a:pPr marL="252000" indent="-252000">
              <a:spcBef>
                <a:spcPts val="800"/>
              </a:spcBef>
              <a:buFont typeface="Wingdings" panose="05000000000000000000" pitchFamily="2" charset="2"/>
              <a:buChar char="Ø"/>
              <a:defRPr/>
            </a:pPr>
            <a:r>
              <a:rPr lang="ru-RU" sz="1300" dirty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Выдача квалифицированной </a:t>
            </a:r>
            <a:r>
              <a:rPr lang="ru-RU" sz="1300" dirty="0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ЭЦП и регистрация бизнеса </a:t>
            </a:r>
            <a:endParaRPr lang="ru-RU" sz="1300" dirty="0">
              <a:solidFill>
                <a:schemeClr val="tx1"/>
              </a:solidFill>
              <a:latin typeface="PermianSansTypeface"/>
              <a:ea typeface="+mn-ea"/>
              <a:cs typeface="+mn-cs"/>
            </a:endParaRPr>
          </a:p>
          <a:p>
            <a:pPr marL="252000" indent="-252000">
              <a:spcBef>
                <a:spcPts val="800"/>
              </a:spcBef>
              <a:buFont typeface="Wingdings" panose="05000000000000000000" pitchFamily="2" charset="2"/>
              <a:buChar char="Ø"/>
              <a:defRPr/>
            </a:pPr>
            <a:r>
              <a:rPr lang="ru-RU" sz="1300" dirty="0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Аренда </a:t>
            </a:r>
            <a:r>
              <a:rPr lang="ru-RU" sz="1300" dirty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студии: </a:t>
            </a:r>
            <a:r>
              <a:rPr lang="ru-RU" sz="1300" dirty="0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прямые </a:t>
            </a:r>
            <a:r>
              <a:rPr lang="ru-RU" sz="1300" dirty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эфиры в </a:t>
            </a:r>
            <a:r>
              <a:rPr lang="ru-RU" sz="1300" dirty="0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студии</a:t>
            </a:r>
            <a:endParaRPr lang="ru-RU" sz="1300" dirty="0">
              <a:solidFill>
                <a:schemeClr val="tx1"/>
              </a:solidFill>
              <a:latin typeface="PermianSansTypeface"/>
              <a:ea typeface="+mn-ea"/>
              <a:cs typeface="+mn-cs"/>
            </a:endParaRPr>
          </a:p>
          <a:p>
            <a:pPr marL="252000" indent="-252000">
              <a:spcBef>
                <a:spcPts val="800"/>
              </a:spcBef>
              <a:buFont typeface="Wingdings" panose="05000000000000000000" pitchFamily="2" charset="2"/>
              <a:buChar char="Ø"/>
              <a:defRPr/>
            </a:pPr>
            <a:r>
              <a:rPr lang="ru-RU" sz="1300" dirty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Содействие в участии в </a:t>
            </a:r>
            <a:r>
              <a:rPr lang="ru-RU" sz="1300" dirty="0" err="1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выставочно</a:t>
            </a:r>
            <a:r>
              <a:rPr lang="ru-RU" sz="1300" dirty="0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 – ярмарочных мероприятиях </a:t>
            </a:r>
            <a:br>
              <a:rPr lang="ru-RU" sz="1300" dirty="0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</a:br>
            <a:r>
              <a:rPr lang="ru-RU" sz="1300" dirty="0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(в </a:t>
            </a:r>
            <a:r>
              <a:rPr lang="ru-RU" sz="1300" dirty="0" err="1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т.ч</a:t>
            </a:r>
            <a:r>
              <a:rPr lang="ru-RU" sz="1300" dirty="0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. за рубежом)</a:t>
            </a:r>
          </a:p>
          <a:p>
            <a:pPr marL="252000" indent="-252000">
              <a:spcBef>
                <a:spcPts val="800"/>
              </a:spcBef>
              <a:buFont typeface="Wingdings" panose="05000000000000000000" pitchFamily="2" charset="2"/>
              <a:buChar char="Ø"/>
              <a:defRPr/>
            </a:pPr>
            <a:r>
              <a:rPr lang="ru-RU" sz="1300" dirty="0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Подготовка бизнес-планов и консультирование по отдельным вопросам</a:t>
            </a:r>
          </a:p>
          <a:p>
            <a:pPr marL="252000" indent="-252000">
              <a:spcBef>
                <a:spcPts val="800"/>
              </a:spcBef>
              <a:buFont typeface="Wingdings" panose="05000000000000000000" pitchFamily="2" charset="2"/>
              <a:buChar char="Ø"/>
              <a:defRPr/>
            </a:pPr>
            <a:r>
              <a:rPr lang="ru-RU" sz="1300" dirty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О</a:t>
            </a:r>
            <a:r>
              <a:rPr lang="ru-RU" sz="1300" dirty="0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бразовательные программы</a:t>
            </a:r>
          </a:p>
          <a:p>
            <a:pPr marL="252000" indent="-252000">
              <a:spcBef>
                <a:spcPts val="800"/>
              </a:spcBef>
              <a:buFont typeface="Wingdings" panose="05000000000000000000" pitchFamily="2" charset="2"/>
              <a:buChar char="Ø"/>
              <a:defRPr/>
            </a:pPr>
            <a:r>
              <a:rPr lang="ru-RU" sz="1300" dirty="0" smtClean="0">
                <a:solidFill>
                  <a:schemeClr val="tx1"/>
                </a:solidFill>
                <a:latin typeface="PermianSansTypeface"/>
                <a:ea typeface="+mn-ea"/>
                <a:cs typeface="+mn-cs"/>
              </a:rPr>
              <a:t>Сопровождение победителей конкурсов ФСИ</a:t>
            </a:r>
          </a:p>
          <a:p>
            <a:pPr marL="252000" indent="-252000">
              <a:spcBef>
                <a:spcPts val="800"/>
              </a:spcBef>
              <a:buFont typeface="Wingdings" panose="05000000000000000000" pitchFamily="2" charset="2"/>
              <a:buChar char="Ø"/>
              <a:defRPr/>
            </a:pPr>
            <a:endParaRPr lang="ru-RU" sz="1300" dirty="0" smtClean="0">
              <a:solidFill>
                <a:schemeClr val="tx1"/>
              </a:solidFill>
              <a:latin typeface="Montserrat" panose="00000500000000000000" pitchFamily="2" charset="-52"/>
              <a:ea typeface="+mn-ea"/>
              <a:cs typeface="+mn-cs"/>
            </a:endParaRPr>
          </a:p>
          <a:p>
            <a:pPr marL="252000" indent="-252000">
              <a:spcBef>
                <a:spcPts val="800"/>
              </a:spcBef>
              <a:buFont typeface="Wingdings" panose="05000000000000000000" pitchFamily="2" charset="2"/>
              <a:buChar char="Ø"/>
              <a:defRPr/>
            </a:pPr>
            <a:endParaRPr lang="ru-RU" sz="1300" dirty="0">
              <a:solidFill>
                <a:schemeClr val="tx1"/>
              </a:solidFill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337375" y="5336243"/>
            <a:ext cx="31925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PermianSansTypeface"/>
                <a:cs typeface="Times New Roman" panose="02020603050405020304" pitchFamily="18" charset="0"/>
              </a:rPr>
              <a:t>тел: 8-800-300-80-90</a:t>
            </a:r>
            <a:endParaRPr lang="ru-RU" sz="1400" dirty="0">
              <a:latin typeface="PermianSansTypeface"/>
              <a:cs typeface="Times New Roman" panose="02020603050405020304" pitchFamily="18" charset="0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969" y="1119873"/>
            <a:ext cx="5412080" cy="2555834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560" y="3606191"/>
            <a:ext cx="5458664" cy="2759507"/>
          </a:xfrm>
          <a:prstGeom prst="rect">
            <a:avLst/>
          </a:prstGeom>
        </p:spPr>
      </p:pic>
      <p:sp>
        <p:nvSpPr>
          <p:cNvPr id="15" name="Текст 4"/>
          <p:cNvSpPr>
            <a:spLocks noGrp="1"/>
          </p:cNvSpPr>
          <p:nvPr>
            <p:ph type="body" sz="quarter" idx="14"/>
          </p:nvPr>
        </p:nvSpPr>
        <p:spPr>
          <a:xfrm>
            <a:off x="3258350" y="6453212"/>
            <a:ext cx="5675300" cy="404788"/>
          </a:xfrm>
        </p:spPr>
        <p:txBody>
          <a:bodyPr/>
          <a:lstStyle/>
          <a:p>
            <a:pPr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pc="-1" dirty="0">
                <a:latin typeface="PermianSerifTypeface"/>
              </a:rPr>
              <a:t>Меры поддержки </a:t>
            </a:r>
            <a:r>
              <a:rPr lang="ru-RU" spc="-1" dirty="0" smtClean="0">
                <a:latin typeface="PermianSerifTypeface"/>
              </a:rPr>
              <a:t>субъектов МСП в </a:t>
            </a:r>
            <a:r>
              <a:rPr lang="ru-RU" spc="-1" dirty="0">
                <a:latin typeface="PermianSerifTypeface"/>
              </a:rPr>
              <a:t>Пермском крае</a:t>
            </a:r>
            <a:endParaRPr lang="ru-RU" spc="-1" dirty="0">
              <a:latin typeface="XO Oriel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7883448" y="29587"/>
            <a:ext cx="3136750" cy="711146"/>
            <a:chOff x="7331735" y="44315"/>
            <a:chExt cx="3136750" cy="711146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7331735" y="44315"/>
              <a:ext cx="1921417" cy="711146"/>
              <a:chOff x="10512125" y="144920"/>
              <a:chExt cx="2215359" cy="847570"/>
            </a:xfrm>
          </p:grpSpPr>
          <p:pic>
            <p:nvPicPr>
              <p:cNvPr id="19" name="Picture 2" descr="X:\СЛУЖБА ПРОДВИЖЕНИЯ\Рукавицына Л.П\логотипы\Пермский край от цур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512125" y="144920"/>
                <a:ext cx="450863" cy="8475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3" descr="C:\Users\rulap\Desktop\logo Агентство МСП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65941" y="390194"/>
                <a:ext cx="1461543" cy="4961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8" name="Picture 4" descr="X:\СЛУЖБА ПРОДВИЖЕНИЯ\Рукавицына Л.П\логотипы\Основной Logo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14385" y="221233"/>
              <a:ext cx="1054100" cy="418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Picture 4" descr="X:\СЛУЖБА ПРОДВИЖЕНИЯ\Рукавицына Л.П\логотипы\Основной 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347" y="4210944"/>
            <a:ext cx="1711811" cy="67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qrcoder.ru/code/?https%3A%2F%2Fmsppk.ru%2F&amp;4&amp;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348" y="4121254"/>
            <a:ext cx="1598725" cy="159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Текст 1">
            <a:extLst>
              <a:ext uri="{FF2B5EF4-FFF2-40B4-BE49-F238E27FC236}">
                <a16:creationId xmlns=""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4558" y="6494443"/>
            <a:ext cx="2520950" cy="338137"/>
          </a:xfrm>
        </p:spPr>
        <p:txBody>
          <a:bodyPr/>
          <a:lstStyle/>
          <a:p>
            <a:pPr marL="0" indent="0" algn="ctr">
              <a:buNone/>
            </a:pPr>
            <a:r>
              <a:rPr lang="ru-RU" sz="1000" dirty="0" smtClean="0"/>
              <a:t>Агентство по развитию малого и среднего предпринимательства Пермского края</a:t>
            </a:r>
            <a:endParaRPr lang="ru-RU" sz="1000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144" y="-184387"/>
            <a:ext cx="1462498" cy="11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4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80EED296-8D4F-41F7-BFA1-C4034B50F9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56138" y="5408613"/>
            <a:ext cx="3205909" cy="360362"/>
          </a:xfrm>
        </p:spPr>
        <p:txBody>
          <a:bodyPr/>
          <a:lstStyle/>
          <a:p>
            <a:r>
              <a:rPr lang="en-US" dirty="0"/>
              <a:t>https://</a:t>
            </a:r>
            <a:r>
              <a:rPr lang="en-US" dirty="0" smtClean="0"/>
              <a:t>amsp.permkrai.ru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101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12542</TotalTime>
  <Words>1213</Words>
  <Application>Microsoft Office PowerPoint</Application>
  <PresentationFormat>Произвольный</PresentationFormat>
  <Paragraphs>238</Paragraphs>
  <Slides>10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2_Office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Новоселова Ольга Александровна</dc:creator>
  <cp:lastModifiedBy>Пьянкова</cp:lastModifiedBy>
  <cp:revision>722</cp:revision>
  <cp:lastPrinted>2024-11-22T08:45:24Z</cp:lastPrinted>
  <dcterms:created xsi:type="dcterms:W3CDTF">2022-01-17T04:37:08Z</dcterms:created>
  <dcterms:modified xsi:type="dcterms:W3CDTF">2024-11-26T04:12:03Z</dcterms:modified>
</cp:coreProperties>
</file>